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4" r:id="rId1"/>
  </p:sldMasterIdLst>
  <p:sldIdLst>
    <p:sldId id="256" r:id="rId2"/>
    <p:sldId id="272" r:id="rId3"/>
    <p:sldId id="262" r:id="rId4"/>
    <p:sldId id="271" r:id="rId5"/>
    <p:sldId id="269" r:id="rId6"/>
    <p:sldId id="257" r:id="rId7"/>
    <p:sldId id="258" r:id="rId8"/>
    <p:sldId id="263" r:id="rId9"/>
    <p:sldId id="264" r:id="rId10"/>
    <p:sldId id="268" r:id="rId11"/>
    <p:sldId id="259" r:id="rId12"/>
    <p:sldId id="260" r:id="rId13"/>
    <p:sldId id="261" r:id="rId14"/>
    <p:sldId id="265" r:id="rId15"/>
    <p:sldId id="266" r:id="rId16"/>
    <p:sldId id="267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01" d="100"/>
          <a:sy n="101" d="100"/>
        </p:scale>
        <p:origin x="-1320" y="-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printerSettings" Target="printerSettings/printerSettings1.bin"/><Relationship Id="rId1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200400"/>
            <a:ext cx="75438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D716AC-5D96-D849-B805-76A95EA3DB07}" type="datetimeFigureOut">
              <a:rPr lang="en-US" smtClean="0"/>
              <a:t>6/13/16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BEB0A-9E3D-4B14-9782-E2AE3DA60D9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D716AC-5D96-D849-B805-76A95EA3DB07}" type="datetimeFigureOut">
              <a:rPr lang="en-US" smtClean="0"/>
              <a:t>6/13/16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2165E-B0E8-F04E-A624-CA84848BF91B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 anchor="b" anchorCtr="0"/>
          <a:lstStyle>
            <a:lvl1pPr algn="l">
              <a:defRPr sz="54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D716AC-5D96-D849-B805-76A95EA3DB07}" type="datetimeFigureOut">
              <a:rPr lang="en-US" smtClean="0"/>
              <a:t>6/13/16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2165E-B0E8-F04E-A624-CA84848BF91B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D716AC-5D96-D849-B805-76A95EA3DB07}" type="datetimeFigureOut">
              <a:rPr lang="en-US" smtClean="0"/>
              <a:t>6/13/16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2165E-B0E8-F04E-A624-CA84848BF91B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D716AC-5D96-D849-B805-76A95EA3DB07}" type="datetimeFigureOut">
              <a:rPr lang="en-US" smtClean="0"/>
              <a:t>6/13/16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2165E-B0E8-F04E-A624-CA84848BF91B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7589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6451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D716AC-5D96-D849-B805-76A95EA3DB07}" type="datetimeFigureOut">
              <a:rPr lang="en-US" smtClean="0"/>
              <a:t>6/13/16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2165E-B0E8-F04E-A624-CA84848BF91B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D716AC-5D96-D849-B805-76A95EA3DB07}" type="datetimeFigureOut">
              <a:rPr lang="en-US" smtClean="0"/>
              <a:t>6/13/16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2165E-B0E8-F04E-A624-CA84848BF91B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0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1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D716AC-5D96-D849-B805-76A95EA3DB07}" type="datetimeFigureOut">
              <a:rPr lang="en-US" smtClean="0"/>
              <a:t>6/13/16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2165E-B0E8-F04E-A624-CA84848BF91B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1677194" y="2514600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D716AC-5D96-D849-B805-76A95EA3DB07}" type="datetimeFigureOut">
              <a:rPr lang="en-US" smtClean="0"/>
              <a:t>6/13/16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2165E-B0E8-F04E-A624-CA84848BF91B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D716AC-5D96-D849-B805-76A95EA3DB07}" type="datetimeFigureOut">
              <a:rPr lang="en-US" smtClean="0"/>
              <a:t>6/13/16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2165E-B0E8-F04E-A624-CA84848BF91B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1"/>
            <a:ext cx="1828800" cy="5410199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D716AC-5D96-D849-B805-76A95EA3DB07}" type="datetimeFigureOut">
              <a:rPr lang="en-US" smtClean="0"/>
              <a:t>6/13/16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2165E-B0E8-F04E-A624-CA84848BF91B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685800"/>
            <a:ext cx="7543800" cy="38862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fld id="{C6D716AC-5D96-D849-B805-76A95EA3DB07}" type="datetimeFigureOut">
              <a:rPr lang="en-US" smtClean="0"/>
              <a:t>6/13/16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C7C2165E-B0E8-F04E-A624-CA84848BF91B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777240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5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436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6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image" Target="../media/image4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g"/><Relationship Id="rId3" Type="http://schemas.openxmlformats.org/officeDocument/2006/relationships/hyperlink" Target="https://unsettlingamerica.wordpress.com/2012/11/" TargetMode="Externa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g"/><Relationship Id="rId3" Type="http://schemas.openxmlformats.org/officeDocument/2006/relationships/hyperlink" Target="https://twitter.com/LaPancheese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2445909"/>
            <a:ext cx="7543800" cy="1524000"/>
          </a:xfrm>
        </p:spPr>
        <p:txBody>
          <a:bodyPr/>
          <a:lstStyle/>
          <a:p>
            <a:r>
              <a:rPr lang="en-US" sz="6600" dirty="0" smtClean="0"/>
              <a:t>Identity: The Power of Language</a:t>
            </a:r>
            <a:endParaRPr lang="en-US" sz="6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0014" y="4229099"/>
            <a:ext cx="7455786" cy="1693647"/>
          </a:xfrm>
        </p:spPr>
        <p:txBody>
          <a:bodyPr>
            <a:normAutofit fontScale="55000" lnSpcReduction="20000"/>
          </a:bodyPr>
          <a:lstStyle/>
          <a:p>
            <a:r>
              <a:rPr lang="en-US" sz="4600" dirty="0" smtClean="0"/>
              <a:t>Unpacking “Hispanic, Latinx, and Ch/Xicanx</a:t>
            </a:r>
            <a:r>
              <a:rPr lang="en-US" sz="4600" dirty="0" smtClean="0"/>
              <a:t>” To Better Serve Our Youth</a:t>
            </a:r>
            <a:endParaRPr lang="en-US" sz="4600" dirty="0" smtClean="0"/>
          </a:p>
          <a:p>
            <a:endParaRPr lang="en-US" dirty="0"/>
          </a:p>
          <a:p>
            <a:endParaRPr lang="en-US" dirty="0"/>
          </a:p>
          <a:p>
            <a:r>
              <a:rPr lang="en-US" sz="3800" dirty="0" smtClean="0"/>
              <a:t>Josie Valadez Fraire</a:t>
            </a:r>
            <a:endParaRPr lang="en-US" sz="3800" dirty="0"/>
          </a:p>
        </p:txBody>
      </p:sp>
    </p:spTree>
    <p:extLst>
      <p:ext uri="{BB962C8B-B14F-4D97-AF65-F5344CB8AC3E}">
        <p14:creationId xmlns:p14="http://schemas.microsoft.com/office/powerpoint/2010/main" val="11889823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Roadmap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685800"/>
            <a:ext cx="7543800" cy="4432157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Locating Myself </a:t>
            </a:r>
          </a:p>
          <a:p>
            <a:r>
              <a:rPr lang="en-US" dirty="0" smtClean="0"/>
              <a:t>Current Understandings</a:t>
            </a:r>
          </a:p>
          <a:p>
            <a:r>
              <a:rPr lang="en-US" dirty="0" smtClean="0"/>
              <a:t>Your identities</a:t>
            </a:r>
          </a:p>
          <a:p>
            <a:r>
              <a:rPr lang="en-US" dirty="0" smtClean="0"/>
              <a:t>The “X”</a:t>
            </a:r>
          </a:p>
          <a:p>
            <a:r>
              <a:rPr lang="en-US" dirty="0" smtClean="0"/>
              <a:t>Identities</a:t>
            </a:r>
          </a:p>
          <a:p>
            <a:pPr lvl="1"/>
            <a:r>
              <a:rPr lang="en-US" dirty="0" smtClean="0"/>
              <a:t>Hispanic </a:t>
            </a:r>
          </a:p>
          <a:p>
            <a:pPr lvl="1"/>
            <a:r>
              <a:rPr lang="en-US" dirty="0" smtClean="0"/>
              <a:t>Latinx</a:t>
            </a:r>
          </a:p>
          <a:p>
            <a:pPr lvl="1"/>
            <a:r>
              <a:rPr lang="en-US" dirty="0" smtClean="0"/>
              <a:t>Chicanx</a:t>
            </a:r>
          </a:p>
          <a:p>
            <a:pPr lvl="1"/>
            <a:r>
              <a:rPr lang="en-US" dirty="0" smtClean="0"/>
              <a:t>Xicanx</a:t>
            </a:r>
          </a:p>
          <a:p>
            <a:r>
              <a:rPr lang="en-US" dirty="0" smtClean="0"/>
              <a:t>Takeaways</a:t>
            </a:r>
          </a:p>
          <a:p>
            <a:r>
              <a:rPr lang="en-US" dirty="0" smtClean="0"/>
              <a:t>Final Thoughts – Dyad</a:t>
            </a:r>
          </a:p>
          <a:p>
            <a:r>
              <a:rPr lang="en-US" dirty="0" smtClean="0"/>
              <a:t>Free Write/Exit Ticket</a:t>
            </a:r>
          </a:p>
          <a:p>
            <a:r>
              <a:rPr lang="en-US" dirty="0" smtClean="0"/>
              <a:t>Tlazocamati</a:t>
            </a:r>
          </a:p>
        </p:txBody>
      </p:sp>
    </p:spTree>
    <p:extLst>
      <p:ext uri="{BB962C8B-B14F-4D97-AF65-F5344CB8AC3E}">
        <p14:creationId xmlns:p14="http://schemas.microsoft.com/office/powerpoint/2010/main" val="10533373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Locating Myself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685800"/>
            <a:ext cx="7543800" cy="4444732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Xicana/MeXICANA/Ind</a:t>
            </a:r>
            <a:r>
              <a:rPr lang="en-US" dirty="0" smtClean="0"/>
              <a:t>ígena</a:t>
            </a:r>
            <a:endParaRPr lang="en-US" dirty="0" smtClean="0"/>
          </a:p>
          <a:p>
            <a:r>
              <a:rPr lang="en-US" dirty="0" smtClean="0"/>
              <a:t>Cisgender, heterosexual </a:t>
            </a:r>
            <a:r>
              <a:rPr lang="en-US" dirty="0"/>
              <a:t>m</a:t>
            </a:r>
            <a:r>
              <a:rPr lang="en-US" dirty="0" smtClean="0"/>
              <a:t>uxer/womxn</a:t>
            </a:r>
          </a:p>
          <a:p>
            <a:r>
              <a:rPr lang="en-US" dirty="0" smtClean="0"/>
              <a:t>First-generation college student/graduate</a:t>
            </a:r>
          </a:p>
          <a:p>
            <a:pPr lvl="1"/>
            <a:r>
              <a:rPr lang="en-US" dirty="0" smtClean="0"/>
              <a:t>University of Colorado Boulder: Class of 2016</a:t>
            </a:r>
          </a:p>
          <a:p>
            <a:r>
              <a:rPr lang="en-US" dirty="0" smtClean="0"/>
              <a:t>Bilingual (Spanish/English - linguistic privilege)</a:t>
            </a:r>
          </a:p>
          <a:p>
            <a:r>
              <a:rPr lang="en-US" dirty="0" smtClean="0"/>
              <a:t>Daughter of economic refugees/“immigrants”</a:t>
            </a:r>
          </a:p>
          <a:p>
            <a:pPr lvl="1"/>
            <a:r>
              <a:rPr lang="en-US" dirty="0" smtClean="0"/>
              <a:t>Boulder/M</a:t>
            </a:r>
            <a:r>
              <a:rPr lang="en-US" dirty="0" smtClean="0"/>
              <a:t>éxico/</a:t>
            </a:r>
            <a:r>
              <a:rPr lang="en-US" dirty="0" smtClean="0"/>
              <a:t>Longmont</a:t>
            </a:r>
          </a:p>
          <a:p>
            <a:r>
              <a:rPr lang="en-US" dirty="0" smtClean="0"/>
              <a:t>Working class</a:t>
            </a:r>
          </a:p>
          <a:p>
            <a:r>
              <a:rPr lang="en-US" dirty="0" smtClean="0"/>
              <a:t>Able-bodied, struggle with anxiety</a:t>
            </a:r>
          </a:p>
          <a:p>
            <a:r>
              <a:rPr lang="en-US" dirty="0" smtClean="0"/>
              <a:t>Passionate about equity and liberation, youth, serving marginalized and systemically underserved peoples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99541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Current Understandings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Please write what comes to mind when you hear the following terms:</a:t>
            </a:r>
          </a:p>
          <a:p>
            <a:pPr lvl="1"/>
            <a:r>
              <a:rPr lang="en-US" dirty="0" smtClean="0"/>
              <a:t>Hispanic</a:t>
            </a:r>
          </a:p>
          <a:p>
            <a:pPr lvl="1"/>
            <a:r>
              <a:rPr lang="en-US" dirty="0" smtClean="0"/>
              <a:t>Latino/a</a:t>
            </a:r>
          </a:p>
          <a:p>
            <a:pPr lvl="1"/>
            <a:r>
              <a:rPr lang="en-US" dirty="0" smtClean="0"/>
              <a:t>Chicano/a</a:t>
            </a:r>
          </a:p>
          <a:p>
            <a:pPr lvl="1"/>
            <a:r>
              <a:rPr lang="en-US" dirty="0" smtClean="0"/>
              <a:t>Xicano/a</a:t>
            </a:r>
          </a:p>
          <a:p>
            <a:r>
              <a:rPr lang="en-US" dirty="0" smtClean="0"/>
              <a:t>SHOW what comes to mind - Teatro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8645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Your Identities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Please write down how YOU identify</a:t>
            </a:r>
          </a:p>
          <a:p>
            <a:r>
              <a:rPr lang="en-US" dirty="0"/>
              <a:t>A</a:t>
            </a:r>
            <a:r>
              <a:rPr lang="en-US" dirty="0" smtClean="0"/>
              <a:t>ny and all identities you choose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44264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“X”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</a:t>
            </a:r>
            <a:r>
              <a:rPr lang="en-US" dirty="0"/>
              <a:t> </a:t>
            </a:r>
            <a:r>
              <a:rPr lang="en-US" dirty="0" smtClean="0"/>
              <a:t>“x” at the end of terms like Latinx, Chicanx, Xicanx</a:t>
            </a:r>
          </a:p>
          <a:p>
            <a:pPr lvl="1"/>
            <a:r>
              <a:rPr lang="en-US" dirty="0" smtClean="0"/>
              <a:t>Why I use it </a:t>
            </a:r>
            <a:r>
              <a:rPr lang="en-US" dirty="0" smtClean="0">
                <a:sym typeface="Wingdings"/>
              </a:rPr>
              <a:t> Gender Inclusivity</a:t>
            </a:r>
            <a:endParaRPr lang="en-US" dirty="0" smtClean="0"/>
          </a:p>
          <a:p>
            <a:pPr lvl="1"/>
            <a:r>
              <a:rPr lang="en-US" dirty="0">
                <a:sym typeface="Wingdings"/>
              </a:rPr>
              <a:t>L</a:t>
            </a:r>
            <a:r>
              <a:rPr lang="en-US" dirty="0" smtClean="0">
                <a:sym typeface="Wingdings"/>
              </a:rPr>
              <a:t>anguages (for ex</a:t>
            </a:r>
            <a:r>
              <a:rPr lang="en-US" dirty="0" smtClean="0">
                <a:sym typeface="Wingdings"/>
              </a:rPr>
              <a:t>. Spanish</a:t>
            </a:r>
            <a:r>
              <a:rPr lang="en-US" dirty="0" smtClean="0">
                <a:sym typeface="Wingdings"/>
              </a:rPr>
              <a:t>) inherently gendered</a:t>
            </a:r>
          </a:p>
          <a:p>
            <a:pPr lvl="2"/>
            <a:r>
              <a:rPr lang="en-US" dirty="0" smtClean="0">
                <a:sym typeface="Wingdings"/>
              </a:rPr>
              <a:t>LOS jovenes, estudiantes, etc.</a:t>
            </a:r>
          </a:p>
          <a:p>
            <a:pPr lvl="3"/>
            <a:r>
              <a:rPr lang="en-US" dirty="0" smtClean="0">
                <a:sym typeface="Wingdings"/>
              </a:rPr>
              <a:t>Lxs jovenes</a:t>
            </a:r>
            <a:r>
              <a:rPr lang="en-US" dirty="0" smtClean="0">
                <a:sym typeface="Wingdings"/>
              </a:rPr>
              <a:t>…</a:t>
            </a:r>
          </a:p>
          <a:p>
            <a:pPr lvl="1"/>
            <a:r>
              <a:rPr lang="en-US" dirty="0" smtClean="0">
                <a:sym typeface="Wingdings"/>
              </a:rPr>
              <a:t>Resists and counters gender binary (female/womxn, male/man categorizations)</a:t>
            </a:r>
          </a:p>
          <a:p>
            <a:pPr lvl="2"/>
            <a:r>
              <a:rPr lang="en-US" dirty="0" smtClean="0">
                <a:sym typeface="Wingdings"/>
              </a:rPr>
              <a:t>Inclusive to all gender identities, including people who identify as trans*, gender non-conforming, agender, genderfluid, and genderqueer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5904043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7543800" cy="1600200"/>
          </a:xfrm>
        </p:spPr>
        <p:txBody>
          <a:bodyPr>
            <a:normAutofit/>
          </a:bodyPr>
          <a:lstStyle/>
          <a:p>
            <a:r>
              <a:rPr lang="en-US" dirty="0" smtClean="0"/>
              <a:t>“Hispanic”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685800"/>
            <a:ext cx="7543800" cy="4532756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Origin</a:t>
            </a:r>
          </a:p>
          <a:p>
            <a:pPr lvl="1"/>
            <a:r>
              <a:rPr lang="en-US" b="1" dirty="0" smtClean="0"/>
              <a:t>Invented</a:t>
            </a:r>
            <a:r>
              <a:rPr lang="en-US" dirty="0" smtClean="0"/>
              <a:t> umbrella term</a:t>
            </a:r>
          </a:p>
          <a:p>
            <a:pPr lvl="1"/>
            <a:r>
              <a:rPr lang="en-US" dirty="0" smtClean="0"/>
              <a:t>Used in 1970 census to categorize people of “Latin origin”</a:t>
            </a:r>
          </a:p>
          <a:p>
            <a:pPr lvl="1"/>
            <a:r>
              <a:rPr lang="en-US" dirty="0" smtClean="0"/>
              <a:t>Became standardized identity </a:t>
            </a:r>
          </a:p>
          <a:p>
            <a:pPr lvl="2"/>
            <a:r>
              <a:rPr lang="en-US" dirty="0" smtClean="0"/>
              <a:t>Imposed </a:t>
            </a:r>
            <a:endParaRPr lang="en-US" dirty="0" smtClean="0"/>
          </a:p>
          <a:p>
            <a:r>
              <a:rPr lang="en-US" dirty="0" smtClean="0"/>
              <a:t>Meaning </a:t>
            </a:r>
            <a:endParaRPr lang="en-US" dirty="0" smtClean="0"/>
          </a:p>
          <a:p>
            <a:pPr lvl="1"/>
            <a:r>
              <a:rPr lang="en-US" dirty="0" smtClean="0"/>
              <a:t>Roots origins of Brown peoples in Spain (colonizer of many peoples)</a:t>
            </a:r>
          </a:p>
          <a:p>
            <a:pPr lvl="1"/>
            <a:r>
              <a:rPr lang="en-US" dirty="0" smtClean="0"/>
              <a:t>Erases indigeneity </a:t>
            </a:r>
            <a:endParaRPr lang="en-US" dirty="0" smtClean="0"/>
          </a:p>
          <a:p>
            <a:r>
              <a:rPr lang="en-US" dirty="0" smtClean="0"/>
              <a:t>Current </a:t>
            </a:r>
            <a:r>
              <a:rPr lang="en-US" dirty="0" smtClean="0"/>
              <a:t>Understandings</a:t>
            </a:r>
          </a:p>
          <a:p>
            <a:pPr lvl="1"/>
            <a:r>
              <a:rPr lang="en-US" dirty="0" smtClean="0"/>
              <a:t>Many identify as such</a:t>
            </a:r>
          </a:p>
          <a:p>
            <a:pPr lvl="1"/>
            <a:r>
              <a:rPr lang="en-US" dirty="0" smtClean="0"/>
              <a:t>Many White folks still use it, Brown folks identify with</a:t>
            </a:r>
          </a:p>
          <a:p>
            <a:pPr lvl="2"/>
            <a:r>
              <a:rPr lang="en-US" dirty="0" smtClean="0"/>
              <a:t>Why might this be?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49073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“Hispanic”</a:t>
            </a:r>
            <a:endParaRPr lang="en-US" dirty="0"/>
          </a:p>
        </p:txBody>
      </p:sp>
      <p:pic>
        <p:nvPicPr>
          <p:cNvPr id="6" name="Picture 5" descr="Hispanic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0225" y="685800"/>
            <a:ext cx="4954179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05507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Latinx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685799"/>
            <a:ext cx="7543800" cy="4218385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Umbrella Term (U.S.)</a:t>
            </a:r>
          </a:p>
          <a:p>
            <a:r>
              <a:rPr lang="en-US" dirty="0" smtClean="0"/>
              <a:t>Better term?</a:t>
            </a:r>
          </a:p>
          <a:p>
            <a:pPr lvl="1"/>
            <a:r>
              <a:rPr lang="en-US" dirty="0" smtClean="0"/>
              <a:t>Hispanic vs. Latinx (often used interchangeably)</a:t>
            </a:r>
          </a:p>
          <a:p>
            <a:pPr lvl="1"/>
            <a:r>
              <a:rPr lang="en-US" dirty="0" smtClean="0"/>
              <a:t>Many prefer “Latinx”</a:t>
            </a:r>
            <a:endParaRPr lang="en-US" dirty="0"/>
          </a:p>
          <a:p>
            <a:r>
              <a:rPr lang="en-US" dirty="0" smtClean="0"/>
              <a:t>Still roots origins in “Latin” contexts </a:t>
            </a:r>
          </a:p>
          <a:p>
            <a:pPr lvl="1"/>
            <a:r>
              <a:rPr lang="en-US" dirty="0" smtClean="0"/>
              <a:t>Negates indigeneity</a:t>
            </a:r>
          </a:p>
          <a:p>
            <a:pPr lvl="1"/>
            <a:r>
              <a:rPr lang="en-US" dirty="0" smtClean="0"/>
              <a:t>Imposes colonized identities</a:t>
            </a:r>
          </a:p>
          <a:p>
            <a:pPr lvl="1"/>
            <a:r>
              <a:rPr lang="en-US" dirty="0" smtClean="0"/>
              <a:t>Not just “Latin America”</a:t>
            </a:r>
          </a:p>
          <a:p>
            <a:r>
              <a:rPr lang="en-US" dirty="0" smtClean="0"/>
              <a:t>Reflects identity based on usage of </a:t>
            </a:r>
            <a:r>
              <a:rPr lang="en-US" b="1" dirty="0" smtClean="0"/>
              <a:t>colonized</a:t>
            </a:r>
            <a:r>
              <a:rPr lang="en-US" dirty="0" smtClean="0"/>
              <a:t> language</a:t>
            </a:r>
          </a:p>
          <a:p>
            <a:pPr lvl="1"/>
            <a:r>
              <a:rPr lang="en-US" dirty="0" smtClean="0"/>
              <a:t>Spanish, Portuguese, French, etc. </a:t>
            </a:r>
          </a:p>
          <a:p>
            <a:pPr lvl="1"/>
            <a:r>
              <a:rPr lang="en-US" dirty="0" smtClean="0"/>
              <a:t>Names us according to colonization</a:t>
            </a:r>
          </a:p>
          <a:p>
            <a:r>
              <a:rPr lang="en-US" dirty="0" smtClean="0"/>
              <a:t>Not inclusive to non-Brown presenting people</a:t>
            </a:r>
          </a:p>
        </p:txBody>
      </p:sp>
    </p:spTree>
    <p:extLst>
      <p:ext uri="{BB962C8B-B14F-4D97-AF65-F5344CB8AC3E}">
        <p14:creationId xmlns:p14="http://schemas.microsoft.com/office/powerpoint/2010/main" val="8508235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5256280"/>
            <a:ext cx="6781800" cy="915919"/>
          </a:xfrm>
        </p:spPr>
        <p:txBody>
          <a:bodyPr/>
          <a:lstStyle/>
          <a:p>
            <a:r>
              <a:rPr lang="en-US" dirty="0" smtClean="0"/>
              <a:t>Latinx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761999" y="1161267"/>
            <a:ext cx="3450087" cy="1957292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Cubano</a:t>
            </a:r>
            <a:endParaRPr lang="en-US" dirty="0"/>
          </a:p>
          <a:p>
            <a:r>
              <a:rPr lang="en-US" dirty="0" smtClean="0"/>
              <a:t>Male </a:t>
            </a:r>
          </a:p>
          <a:p>
            <a:r>
              <a:rPr lang="en-US" dirty="0"/>
              <a:t>V</a:t>
            </a:r>
            <a:r>
              <a:rPr lang="en-US" dirty="0" smtClean="0"/>
              <a:t>ery light skinned</a:t>
            </a:r>
          </a:p>
          <a:p>
            <a:r>
              <a:rPr lang="en-US" dirty="0" smtClean="0"/>
              <a:t>Google images</a:t>
            </a:r>
          </a:p>
          <a:p>
            <a:pPr lvl="1"/>
            <a:r>
              <a:rPr lang="en-US" dirty="0" smtClean="0"/>
              <a:t>“Latino”</a:t>
            </a:r>
          </a:p>
          <a:p>
            <a:pPr lvl="1"/>
            <a:r>
              <a:rPr lang="en-US" dirty="0" smtClean="0"/>
              <a:t>HBO Documentary </a:t>
            </a:r>
          </a:p>
        </p:txBody>
      </p:sp>
      <p:pic>
        <p:nvPicPr>
          <p:cNvPr id="6" name="Picture 5" descr="Screen Shot 2016-06-14 at 7.02.07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999" y="3294867"/>
            <a:ext cx="7543801" cy="1701800"/>
          </a:xfrm>
          <a:prstGeom prst="rect">
            <a:avLst/>
          </a:prstGeom>
        </p:spPr>
      </p:pic>
      <p:pic>
        <p:nvPicPr>
          <p:cNvPr id="7" name="Picture 6" descr="Unknow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5800" y="1161267"/>
            <a:ext cx="3810000" cy="213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62676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Chicanx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685799"/>
            <a:ext cx="7543800" cy="4306409"/>
          </a:xfrm>
        </p:spPr>
        <p:txBody>
          <a:bodyPr>
            <a:normAutofit/>
          </a:bodyPr>
          <a:lstStyle/>
          <a:p>
            <a:r>
              <a:rPr lang="en-US" dirty="0" smtClean="0"/>
              <a:t>Origin</a:t>
            </a:r>
          </a:p>
          <a:p>
            <a:pPr lvl="1"/>
            <a:r>
              <a:rPr lang="en-US" dirty="0" smtClean="0"/>
              <a:t>Nahuatl?</a:t>
            </a:r>
          </a:p>
          <a:p>
            <a:r>
              <a:rPr lang="en-US" dirty="0" smtClean="0"/>
              <a:t>Largely popular due to Chicano Movement</a:t>
            </a:r>
          </a:p>
          <a:p>
            <a:r>
              <a:rPr lang="en-US" dirty="0" smtClean="0"/>
              <a:t>Mexican-Americans</a:t>
            </a:r>
          </a:p>
          <a:p>
            <a:pPr lvl="1"/>
            <a:r>
              <a:rPr lang="en-US" dirty="0" smtClean="0"/>
              <a:t>Not </a:t>
            </a:r>
            <a:r>
              <a:rPr lang="en-US" dirty="0" smtClean="0"/>
              <a:t>all – more inclusive term</a:t>
            </a:r>
          </a:p>
          <a:p>
            <a:r>
              <a:rPr lang="en-US" dirty="0" smtClean="0"/>
              <a:t>Self-identification</a:t>
            </a:r>
          </a:p>
          <a:p>
            <a:r>
              <a:rPr lang="en-US" dirty="0" smtClean="0"/>
              <a:t>Used often Term often stigmatized within communities</a:t>
            </a:r>
          </a:p>
          <a:p>
            <a:pPr lvl="1"/>
            <a:r>
              <a:rPr lang="en-US" dirty="0" smtClean="0"/>
              <a:t>“White-washed” identity</a:t>
            </a:r>
          </a:p>
          <a:p>
            <a:pPr lvl="1"/>
            <a:r>
              <a:rPr lang="en-US" dirty="0" smtClean="0"/>
              <a:t>Viewed as refusing Mexican/U.S. “American” identities</a:t>
            </a:r>
          </a:p>
          <a:p>
            <a:r>
              <a:rPr lang="en-US" dirty="0" smtClean="0"/>
              <a:t>Navigating complexities of identity in the U.S.</a:t>
            </a:r>
          </a:p>
        </p:txBody>
      </p:sp>
    </p:spTree>
    <p:extLst>
      <p:ext uri="{BB962C8B-B14F-4D97-AF65-F5344CB8AC3E}">
        <p14:creationId xmlns:p14="http://schemas.microsoft.com/office/powerpoint/2010/main" val="10770445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Xicanx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685800"/>
            <a:ext cx="4412197" cy="4444732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“X” used to reclaim indigeneity </a:t>
            </a:r>
          </a:p>
          <a:p>
            <a:pPr lvl="1"/>
            <a:r>
              <a:rPr lang="en-US" dirty="0" smtClean="0"/>
              <a:t>Nahuatl </a:t>
            </a:r>
          </a:p>
          <a:p>
            <a:r>
              <a:rPr lang="en-US" dirty="0" smtClean="0"/>
              <a:t>Heavily political/radical identity</a:t>
            </a:r>
          </a:p>
          <a:p>
            <a:r>
              <a:rPr lang="en-US" dirty="0" smtClean="0"/>
              <a:t>More inclusive</a:t>
            </a:r>
          </a:p>
          <a:p>
            <a:pPr lvl="1"/>
            <a:r>
              <a:rPr lang="en-US" dirty="0" smtClean="0"/>
              <a:t>Brown folks within African diaspora</a:t>
            </a:r>
          </a:p>
          <a:p>
            <a:pPr lvl="2"/>
            <a:r>
              <a:rPr lang="en-US" dirty="0" smtClean="0"/>
              <a:t>“Afro-Latinx”</a:t>
            </a:r>
          </a:p>
          <a:p>
            <a:pPr lvl="1"/>
            <a:r>
              <a:rPr lang="en-US" dirty="0" smtClean="0"/>
              <a:t>Any variation of Brownness </a:t>
            </a:r>
          </a:p>
          <a:p>
            <a:r>
              <a:rPr lang="en-US" dirty="0" smtClean="0"/>
              <a:t>Disrupts current understandings of racial/ethnic categorization</a:t>
            </a:r>
          </a:p>
          <a:p>
            <a:r>
              <a:rPr lang="en-US" dirty="0" smtClean="0"/>
              <a:t>Self-identification</a:t>
            </a:r>
          </a:p>
        </p:txBody>
      </p:sp>
      <p:pic>
        <p:nvPicPr>
          <p:cNvPr id="4" name="Picture 3" descr="give-thank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4197" y="824124"/>
            <a:ext cx="3143343" cy="444473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123905" y="5285387"/>
            <a:ext cx="32876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>
                <a:hlinkClick r:id="rId3"/>
              </a:rPr>
              <a:t>Dignidad Rebelde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57814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Takeaways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More than </a:t>
            </a:r>
            <a:r>
              <a:rPr lang="en-US" dirty="0" smtClean="0"/>
              <a:t>just about terms</a:t>
            </a:r>
          </a:p>
          <a:p>
            <a:r>
              <a:rPr lang="en-US" dirty="0"/>
              <a:t>I</a:t>
            </a:r>
            <a:r>
              <a:rPr lang="en-US" dirty="0" smtClean="0"/>
              <a:t>dentities are socially constructed</a:t>
            </a:r>
          </a:p>
          <a:p>
            <a:r>
              <a:rPr lang="en-US" dirty="0" smtClean="0"/>
              <a:t>Each student will identify differently</a:t>
            </a:r>
          </a:p>
          <a:p>
            <a:pPr lvl="1"/>
            <a:r>
              <a:rPr lang="en-US" dirty="0" smtClean="0"/>
              <a:t>ASK THEM</a:t>
            </a:r>
          </a:p>
          <a:p>
            <a:r>
              <a:rPr lang="en-US" dirty="0" smtClean="0"/>
              <a:t>Work to be </a:t>
            </a:r>
            <a:r>
              <a:rPr lang="en-US" b="1" dirty="0" smtClean="0"/>
              <a:t>inclusive </a:t>
            </a:r>
            <a:r>
              <a:rPr lang="en-US" dirty="0" smtClean="0"/>
              <a:t>and </a:t>
            </a:r>
            <a:r>
              <a:rPr lang="en-US" b="1" dirty="0" smtClean="0"/>
              <a:t>affirming</a:t>
            </a:r>
            <a:r>
              <a:rPr lang="en-US" dirty="0" smtClean="0"/>
              <a:t> NOT just tolerant/ “respectful”</a:t>
            </a:r>
          </a:p>
          <a:p>
            <a:pPr lvl="1"/>
            <a:r>
              <a:rPr lang="en-US" dirty="0" smtClean="0"/>
              <a:t>Curriculum (not just immigration!)</a:t>
            </a:r>
          </a:p>
          <a:p>
            <a:pPr lvl="1"/>
            <a:r>
              <a:rPr lang="en-US" dirty="0" smtClean="0"/>
              <a:t>Pedagogy</a:t>
            </a:r>
          </a:p>
          <a:p>
            <a:pPr lvl="1"/>
            <a:r>
              <a:rPr lang="en-US" dirty="0" smtClean="0"/>
              <a:t>Dismantle White Supremacy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3278422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Final Thoughts - Dyad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feelings came up as you listened to the presentation?</a:t>
            </a:r>
          </a:p>
          <a:p>
            <a:r>
              <a:rPr lang="en-US" dirty="0" smtClean="0"/>
              <a:t>New learning or AHA’s? Did you thinking about labels change in any way?</a:t>
            </a:r>
          </a:p>
          <a:p>
            <a:r>
              <a:rPr lang="en-US" dirty="0" smtClean="0"/>
              <a:t>What can you take back to your classroom or school? How can you apply this knowledge to your pedagogy to better serve your students?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05458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Free Write/Exit Ticket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Please take 2-3 minutes to write down any final thoughts or questions! </a:t>
            </a:r>
          </a:p>
          <a:p>
            <a:r>
              <a:rPr lang="en-US" dirty="0" smtClean="0"/>
              <a:t>Use the identity you wrote down at the beginning as an anchor for your understandings</a:t>
            </a:r>
          </a:p>
          <a:p>
            <a:pPr lvl="1"/>
            <a:r>
              <a:rPr lang="en-US" dirty="0" smtClean="0"/>
              <a:t>Do you think your identity is relevant to your teaching practices?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22790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Tlazocamati/Thank You</a:t>
            </a:r>
            <a:endParaRPr lang="en-US" dirty="0"/>
          </a:p>
        </p:txBody>
      </p:sp>
      <p:pic>
        <p:nvPicPr>
          <p:cNvPr id="4" name="Content Placeholder 3" descr="CVsW7QqUwAApHxy.jpg-large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019" b="16019"/>
          <a:stretch>
            <a:fillRect/>
          </a:stretch>
        </p:blipFill>
        <p:spPr/>
      </p:pic>
      <p:sp>
        <p:nvSpPr>
          <p:cNvPr id="5" name="TextBox 4"/>
          <p:cNvSpPr txBox="1"/>
          <p:nvPr/>
        </p:nvSpPr>
        <p:spPr>
          <a:xfrm>
            <a:off x="6160962" y="4572000"/>
            <a:ext cx="22454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>
                <a:hlinkClick r:id="rId3"/>
              </a:rPr>
              <a:t>Pancha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59286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ewsPrint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Newsprint.thmx</Template>
  <TotalTime>18035</TotalTime>
  <Words>651</Words>
  <Application>Microsoft Macintosh PowerPoint</Application>
  <PresentationFormat>On-screen Show (4:3)</PresentationFormat>
  <Paragraphs>123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NewsPrint</vt:lpstr>
      <vt:lpstr>Identity: The Power of Language</vt:lpstr>
      <vt:lpstr>Roadmap</vt:lpstr>
      <vt:lpstr>Locating Myself</vt:lpstr>
      <vt:lpstr>Current Understandings</vt:lpstr>
      <vt:lpstr>Your Identities</vt:lpstr>
      <vt:lpstr>The “X” </vt:lpstr>
      <vt:lpstr>“Hispanic”</vt:lpstr>
      <vt:lpstr>“Hispanic”</vt:lpstr>
      <vt:lpstr>Latinx</vt:lpstr>
      <vt:lpstr>Latinx</vt:lpstr>
      <vt:lpstr>Chicanx</vt:lpstr>
      <vt:lpstr>Xicanx</vt:lpstr>
      <vt:lpstr>Takeaways</vt:lpstr>
      <vt:lpstr>Final Thoughts - Dyad</vt:lpstr>
      <vt:lpstr>Free Write/Exit Ticket</vt:lpstr>
      <vt:lpstr>Tlazocamati/Thank You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Identity: The Power of Language</dc:title>
  <dc:creator>Josie Valadez Fraire</dc:creator>
  <cp:lastModifiedBy>Josie Valadez Fraire</cp:lastModifiedBy>
  <cp:revision>22</cp:revision>
  <dcterms:created xsi:type="dcterms:W3CDTF">2016-05-27T15:58:50Z</dcterms:created>
  <dcterms:modified xsi:type="dcterms:W3CDTF">2016-06-14T13:33:38Z</dcterms:modified>
</cp:coreProperties>
</file>