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77DA82-A102-49BD-9052-027BF6E13F62}">
  <a:tblStyle styleId="{2377DA82-A102-49BD-9052-027BF6E13F62}"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 name="Google Shape;2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c0dd231dc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c0dd231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
        <p:nvSpPr>
          <p:cNvPr id="10" name="Google Shape;10;p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pic>
        <p:nvPicPr>
          <p:cNvPr id="11" name="Google Shape;11;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583075" y="4014475"/>
            <a:ext cx="1071563" cy="7500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19" name="Google Shape;19;p5"/>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20" name="Google Shape;20;p5"/>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ight-gradient">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navajocodetalkers.org/navajo-code-talkers-true-hero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pbs.org/thewar/at_war_democracy_japanese_american.ht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youtu.be/IEzl9NGQbt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bocolatinohistory.colorado.edu/document/transcript-interview-mary-gonzales-tafoya-p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Missing_man_table" TargetMode="External"/><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hyperlink" Target="http://bocolatinohistory.colorado.edu/photograph/three-teen-aged-boys-sitting-on-base-of-wwi-memorial-boulder-county-courthouse-19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bocolatinohistory.colorado.edu/photograph/arthur-archuleta-buried-as-war-hero-1946" TargetMode="External"/><Relationship Id="rId4" Type="http://schemas.openxmlformats.org/officeDocument/2006/relationships/hyperlink" Target="http://bocolatinohistory.colorado.edu/photograph/archuleta-men-in-the-militar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bocolatinohistory.colorado.edu/photograph/arthur-archuleta-buried-as-war-hero-1946"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ic.galegroup.com/ic/uhic/ReferenceDetailsPage/ReferenceDetailsWindow?displayGroupName=Reference&amp;prodId=UHIC&amp;action=e&amp;windowstate=normal&amp;catId=&amp;documentId=GALE%7CCX3427300261&amp;mode=view&amp;userGroupName=k12_histrc&amp;jsid=cd5b13656c1861b9b8c1e61e57c50db3" TargetMode="External"/><Relationship Id="rId13" Type="http://schemas.openxmlformats.org/officeDocument/2006/relationships/hyperlink" Target="http://www.colorado.aaa.com/colorado-first-colorado-veterans-memorials/" TargetMode="External"/><Relationship Id="rId3" Type="http://schemas.openxmlformats.org/officeDocument/2006/relationships/hyperlink" Target="http://www.va.gov/opa/vetsday/vetdayhistory.asp" TargetMode="External"/><Relationship Id="rId7" Type="http://schemas.openxmlformats.org/officeDocument/2006/relationships/hyperlink" Target="http://www.history.com/topics/holidays/veterans-day-facts/videos/history-of-veterans-day" TargetMode="External"/><Relationship Id="rId12" Type="http://schemas.openxmlformats.org/officeDocument/2006/relationships/hyperlink" Target="http://iava.org/issues-and-campaigns/improve-care-female-veterans" TargetMode="External"/><Relationship Id="rId2" Type="http://schemas.openxmlformats.org/officeDocument/2006/relationships/notesSlide" Target="../notesSlides/notesSlide30.xml"/><Relationship Id="rId16" Type="http://schemas.openxmlformats.org/officeDocument/2006/relationships/hyperlink" Target="http://www.npr.org/2015/10/31/453393934/a-naval-ship-christening-in-the-name-of-a-fallen-war-hero" TargetMode="External"/><Relationship Id="rId1" Type="http://schemas.openxmlformats.org/officeDocument/2006/relationships/slideLayout" Target="../slideLayouts/slideLayout2.xml"/><Relationship Id="rId6" Type="http://schemas.openxmlformats.org/officeDocument/2006/relationships/hyperlink" Target="http://www.history.com/topics/holidays/veterans-day-facts" TargetMode="External"/><Relationship Id="rId11" Type="http://schemas.openxmlformats.org/officeDocument/2006/relationships/hyperlink" Target="http://www.pbs.org/thewar/at_war_democracy_japanese_american.htm" TargetMode="External"/><Relationship Id="rId5" Type="http://schemas.openxmlformats.org/officeDocument/2006/relationships/hyperlink" Target="http://blogs.loc.gov/teachers/2013/10/blog-round-up-primary-source-highlights-for-veterans-day/" TargetMode="External"/><Relationship Id="rId15" Type="http://schemas.openxmlformats.org/officeDocument/2006/relationships/hyperlink" Target="http://news.coloradolegion.org/uncategorized/longmont-memorial-dedication" TargetMode="External"/><Relationship Id="rId10" Type="http://schemas.openxmlformats.org/officeDocument/2006/relationships/hyperlink" Target="http://navajocodetalkers.org/" TargetMode="External"/><Relationship Id="rId4" Type="http://schemas.openxmlformats.org/officeDocument/2006/relationships/hyperlink" Target="http://www.loc.gov/vets/" TargetMode="External"/><Relationship Id="rId9" Type="http://schemas.openxmlformats.org/officeDocument/2006/relationships/hyperlink" Target="http://www.nationalww2museum.org/learn/education/for-students/ww2-history/at-a-glance/latino-americans-in-ww2.html" TargetMode="External"/><Relationship Id="rId14" Type="http://schemas.openxmlformats.org/officeDocument/2006/relationships/hyperlink" Target="http://bocolatinohistory.colorado.edu/search-our-collection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istory.com/topics/holidays/veterans-day-fac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George_Washington" TargetMode="External"/><Relationship Id="rId13" Type="http://schemas.openxmlformats.org/officeDocument/2006/relationships/image" Target="../media/image2.png"/><Relationship Id="rId3" Type="http://schemas.openxmlformats.org/officeDocument/2006/relationships/hyperlink" Target="http://en.wikipedia.org/wiki/Kazimierz_Pu%C5%82aski" TargetMode="External"/><Relationship Id="rId7" Type="http://schemas.openxmlformats.org/officeDocument/2006/relationships/hyperlink" Target="http://en.wikipedia.org/wiki/American_Revolution" TargetMode="External"/><Relationship Id="rId12" Type="http://schemas.openxmlformats.org/officeDocument/2006/relationships/hyperlink" Target="http://en.wikipedia.org/wiki/Siege_of_Savanna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en.wikipedia.org/wiki/U.S._military" TargetMode="External"/><Relationship Id="rId11" Type="http://schemas.openxmlformats.org/officeDocument/2006/relationships/hyperlink" Target="http://en.wikipedia.org/wiki/Pulaski_Cavalry_Legion" TargetMode="External"/><Relationship Id="rId5" Type="http://schemas.openxmlformats.org/officeDocument/2006/relationships/hyperlink" Target="http://en.wikipedia.org/wiki/Polish-Lithuanian_Commonwealth" TargetMode="External"/><Relationship Id="rId10" Type="http://schemas.openxmlformats.org/officeDocument/2006/relationships/hyperlink" Target="http://en.wikipedia.org/wiki/Continental_Army" TargetMode="External"/><Relationship Id="rId4" Type="http://schemas.openxmlformats.org/officeDocument/2006/relationships/hyperlink" Target="http://en.wikipedia.org/wiki/Revolutionary_War" TargetMode="External"/><Relationship Id="rId9" Type="http://schemas.openxmlformats.org/officeDocument/2006/relationships/hyperlink" Target="http://en.wikipedia.org/wiki/General_office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Edwin_M._Stanton" TargetMode="External"/><Relationship Id="rId3" Type="http://schemas.openxmlformats.org/officeDocument/2006/relationships/hyperlink" Target="http://en.wikipedia.org/wiki/54th_Massachusetts_Volunteer_Infantry" TargetMode="External"/><Relationship Id="rId7" Type="http://schemas.openxmlformats.org/officeDocument/2006/relationships/hyperlink" Target="http://en.wikipedia.org/wiki/United_States_Secretary_of_Wa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en.wikipedia.org/wiki/Emancipation_Proclamation" TargetMode="External"/><Relationship Id="rId5" Type="http://schemas.openxmlformats.org/officeDocument/2006/relationships/hyperlink" Target="http://en.wikipedia.org/wiki/Fort_Wagner" TargetMode="External"/><Relationship Id="rId10" Type="http://schemas.openxmlformats.org/officeDocument/2006/relationships/image" Target="../media/image4.png"/><Relationship Id="rId4" Type="http://schemas.openxmlformats.org/officeDocument/2006/relationships/hyperlink" Target="http://en.wikipedia.org/wiki/United_States_Colored_Troops"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800"/>
              <a:buFont typeface="Arial"/>
              <a:buNone/>
            </a:pPr>
            <a:r>
              <a:rPr lang="en" sz="4800" b="1" i="0" u="none" strike="noStrike" cap="none">
                <a:solidFill>
                  <a:schemeClr val="dk1"/>
                </a:solidFill>
                <a:latin typeface="Arial"/>
                <a:ea typeface="Arial"/>
                <a:cs typeface="Arial"/>
                <a:sym typeface="Arial"/>
              </a:rPr>
              <a:t>Veterans Day: </a:t>
            </a:r>
            <a:endParaRPr sz="4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800"/>
              <a:buFont typeface="Arial"/>
              <a:buNone/>
            </a:pPr>
            <a:r>
              <a:rPr lang="en" sz="4800" b="1" i="0" u="none" strike="noStrike" cap="none">
                <a:solidFill>
                  <a:schemeClr val="dk1"/>
                </a:solidFill>
                <a:latin typeface="Arial"/>
                <a:ea typeface="Arial"/>
                <a:cs typeface="Arial"/>
                <a:sym typeface="Arial"/>
              </a:rPr>
              <a:t>Celebrating Diversity </a:t>
            </a:r>
            <a:endParaRPr sz="4800" b="1" i="0" u="none" strike="noStrike" cap="none">
              <a:solidFill>
                <a:schemeClr val="dk1"/>
              </a:solidFill>
              <a:latin typeface="Arial"/>
              <a:ea typeface="Arial"/>
              <a:cs typeface="Arial"/>
              <a:sym typeface="Arial"/>
            </a:endParaRPr>
          </a:p>
        </p:txBody>
      </p:sp>
      <p:sp>
        <p:nvSpPr>
          <p:cNvPr id="27" name="Google Shape;27;p7"/>
          <p:cNvSpPr txBox="1">
            <a:spLocks noGrp="1"/>
          </p:cNvSpPr>
          <p:nvPr>
            <p:ph type="subTitle" idx="1"/>
          </p:nvPr>
        </p:nvSpPr>
        <p:spPr>
          <a:xfrm>
            <a:off x="685800" y="274315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3000"/>
              <a:buFont typeface="Arial"/>
              <a:buNone/>
            </a:pPr>
            <a:r>
              <a:rPr lang="en" sz="3000" b="0" i="0" u="none" strike="noStrike" cap="none">
                <a:solidFill>
                  <a:schemeClr val="dk2"/>
                </a:solidFill>
                <a:latin typeface="Arial"/>
                <a:ea typeface="Arial"/>
                <a:cs typeface="Arial"/>
                <a:sym typeface="Arial"/>
              </a:rPr>
              <a:t>Diverse Veterans in American History and Colorado’s Latino History</a:t>
            </a:r>
            <a:endParaRPr sz="30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3000" b="0" i="0" u="none" strike="noStrike" cap="none">
              <a:solidFill>
                <a:schemeClr val="dk2"/>
              </a:solidFill>
              <a:latin typeface="Arial"/>
              <a:ea typeface="Arial"/>
              <a:cs typeface="Arial"/>
              <a:sym typeface="Arial"/>
            </a:endParaRPr>
          </a:p>
        </p:txBody>
      </p:sp>
      <p:sp>
        <p:nvSpPr>
          <p:cNvPr id="28" name="Google Shape;28;p7"/>
          <p:cNvSpPr txBox="1"/>
          <p:nvPr/>
        </p:nvSpPr>
        <p:spPr>
          <a:xfrm>
            <a:off x="386050" y="4087550"/>
            <a:ext cx="7198500" cy="47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76775" y="1063375"/>
            <a:ext cx="3390100" cy="2259525"/>
          </a:xfrm>
          <a:prstGeom prst="rect">
            <a:avLst/>
          </a:prstGeom>
          <a:noFill/>
          <a:ln>
            <a:noFill/>
          </a:ln>
        </p:spPr>
      </p:pic>
      <p:sp>
        <p:nvSpPr>
          <p:cNvPr id="86" name="Google Shape;86;p16"/>
          <p:cNvSpPr txBox="1"/>
          <p:nvPr/>
        </p:nvSpPr>
        <p:spPr>
          <a:xfrm>
            <a:off x="4497763" y="3322900"/>
            <a:ext cx="2487600" cy="102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400"/>
              </a:spcBef>
              <a:spcAft>
                <a:spcPts val="400"/>
              </a:spcAft>
              <a:buClr>
                <a:srgbClr val="000000"/>
              </a:buClr>
              <a:buSzPts val="1300"/>
              <a:buFont typeface="Arial"/>
              <a:buNone/>
            </a:pPr>
            <a:r>
              <a:rPr lang="en" sz="1300" b="1" i="0" u="none" strike="noStrike" cap="none">
                <a:solidFill>
                  <a:srgbClr val="006400"/>
                </a:solidFill>
                <a:latin typeface="Arial"/>
                <a:ea typeface="Arial"/>
                <a:cs typeface="Arial"/>
                <a:sym typeface="Arial"/>
              </a:rPr>
              <a:t>Here German-Americans use pictures to learn English after enlisting in the Army for WWI</a:t>
            </a:r>
            <a:endParaRPr sz="1300" b="1" i="0" u="none" strike="noStrike" cap="none">
              <a:solidFill>
                <a:srgbClr val="006400"/>
              </a:solidFill>
              <a:latin typeface="Arial"/>
              <a:ea typeface="Arial"/>
              <a:cs typeface="Arial"/>
              <a:sym typeface="Arial"/>
            </a:endParaRPr>
          </a:p>
        </p:txBody>
      </p:sp>
      <p:sp>
        <p:nvSpPr>
          <p:cNvPr id="87" name="Google Shape;87;p16"/>
          <p:cNvSpPr txBox="1">
            <a:spLocks noGrp="1"/>
          </p:cNvSpPr>
          <p:nvPr>
            <p:ph type="title"/>
          </p:nvPr>
        </p:nvSpPr>
        <p:spPr>
          <a:xfrm>
            <a:off x="287525" y="205975"/>
            <a:ext cx="85620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Celebrating Diversity Veterans’ Stories</a:t>
            </a:r>
            <a:endParaRPr sz="3000" b="1" i="0" u="none" strike="noStrike" cap="none">
              <a:solidFill>
                <a:schemeClr val="dk1"/>
              </a:solidFill>
              <a:latin typeface="Arial"/>
              <a:ea typeface="Arial"/>
              <a:cs typeface="Arial"/>
              <a:sym typeface="Arial"/>
            </a:endParaRPr>
          </a:p>
        </p:txBody>
      </p:sp>
      <p:sp>
        <p:nvSpPr>
          <p:cNvPr id="88" name="Google Shape;88;p16"/>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WWI - Immigrant Soldiers</a:t>
            </a:r>
            <a:endParaRPr sz="1800" b="0" i="0" u="none" strike="noStrike" cap="none">
              <a:solidFill>
                <a:srgbClr val="006400"/>
              </a:solidFill>
              <a:highlight>
                <a:srgbClr val="FAF0E6"/>
              </a:highlight>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6400"/>
                </a:solidFill>
                <a:latin typeface="Arial"/>
                <a:ea typeface="Arial"/>
                <a:cs typeface="Arial"/>
                <a:sym typeface="Arial"/>
              </a:rPr>
              <a:t>During the First World War, the U.S. government drafted into military service nearly half a million immigrants of forty-six different nationalities, creating an army with over 18 percent of its soldiers born in foreign countries. In addition, thousands of second-generation "immigrants" also served. </a:t>
            </a:r>
            <a:endParaRPr sz="1400" b="0" i="0" u="none" strike="noStrike" cap="none">
              <a:solidFill>
                <a:srgbClr val="0064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6400"/>
                </a:solidFill>
                <a:latin typeface="Arial"/>
                <a:ea typeface="Arial"/>
                <a:cs typeface="Arial"/>
                <a:sym typeface="Arial"/>
              </a:rPr>
              <a:t>This new influx of Old World soldiers challenged the cultural, linguistic, and religious traditions of the American Army and forced the military to reexamine its training procedures. </a:t>
            </a:r>
            <a:endParaRPr sz="3000" b="0" i="0" u="none" strike="noStrike" cap="none">
              <a:solidFill>
                <a:srgbClr val="000000"/>
              </a:solidFill>
              <a:latin typeface="Arial"/>
              <a:ea typeface="Arial"/>
              <a:cs typeface="Arial"/>
              <a:sym typeface="Arial"/>
            </a:endParaRPr>
          </a:p>
        </p:txBody>
      </p:sp>
      <p:pic>
        <p:nvPicPr>
          <p:cNvPr id="89" name="Google Shape;8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31425" y="2332150"/>
            <a:ext cx="1878050" cy="265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Celebrating Diversity: Veterans’ Stories</a:t>
            </a:r>
            <a:endParaRPr sz="3600" b="1" i="0" u="none" strike="noStrike" cap="none">
              <a:solidFill>
                <a:schemeClr val="dk1"/>
              </a:solidFill>
              <a:latin typeface="Arial"/>
              <a:ea typeface="Arial"/>
              <a:cs typeface="Arial"/>
              <a:sym typeface="Arial"/>
            </a:endParaRPr>
          </a:p>
        </p:txBody>
      </p:sp>
      <p:sp>
        <p:nvSpPr>
          <p:cNvPr id="95" name="Google Shape;95;p17"/>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Navajo Code Talkers WWII</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555555"/>
                </a:solidFill>
                <a:latin typeface="Times New Roman"/>
                <a:ea typeface="Times New Roman"/>
                <a:cs typeface="Times New Roman"/>
                <a:sym typeface="Times New Roman"/>
              </a:rPr>
              <a:t>The beginning of the Navajo Code Talkers began on May 4, 1942 when 29 recruits were placed aboard a bus and transported to San Diego, California for Marine Corps training. The program was originally established in September gearing to create a code language that had no written alphabet or documentation. Navajo males between the ages of 17 and 32 were recruited. Some leaving their native land for the first time to travel overseas on the front lines. After the ending of the war and returning in the United States, the existence of the Navajo Code Talker program was kept a secret for decades more.</a:t>
            </a:r>
            <a:endParaRPr sz="1400" b="0" i="0" u="none" strike="noStrike" cap="none">
              <a:solidFill>
                <a:srgbClr val="555555"/>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3000"/>
              <a:buFont typeface="Arial"/>
              <a:buNone/>
            </a:pPr>
            <a:r>
              <a:rPr lang="en" sz="1400" b="0" i="0" u="sng" strike="noStrike" cap="none">
                <a:solidFill>
                  <a:schemeClr val="hlink"/>
                </a:solidFill>
                <a:latin typeface="Times New Roman"/>
                <a:ea typeface="Times New Roman"/>
                <a:cs typeface="Times New Roman"/>
                <a:sym typeface="Times New Roman"/>
                <a:hlinkClick r:id="rId3"/>
              </a:rPr>
              <a:t>Navajocodetalkers.</a:t>
            </a:r>
            <a:r>
              <a:rPr lang="en" sz="1400" b="0" i="0" u="none" strike="noStrike" cap="none">
                <a:solidFill>
                  <a:schemeClr val="hlink"/>
                </a:solidFill>
                <a:uFill>
                  <a:noFill/>
                </a:uFill>
                <a:latin typeface="Times New Roman"/>
                <a:ea typeface="Times New Roman"/>
                <a:cs typeface="Times New Roman"/>
                <a:sym typeface="Times New Roman"/>
                <a:hlinkClick r:id="rId3"/>
              </a:rPr>
              <a:t>org</a:t>
            </a:r>
            <a:endParaRPr sz="1400" b="0" i="0" u="none" strike="noStrike" cap="none">
              <a:solidFill>
                <a:srgbClr val="555555"/>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3000"/>
              <a:buFont typeface="Arial"/>
              <a:buNone/>
            </a:pPr>
            <a:endParaRPr sz="1400" b="0" i="0" u="none" strike="noStrike" cap="none">
              <a:solidFill>
                <a:srgbClr val="555555"/>
              </a:solidFill>
              <a:highlight>
                <a:srgbClr val="FFFFFF"/>
              </a:highlight>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3000"/>
              <a:buFont typeface="Arial"/>
              <a:buNone/>
            </a:pPr>
            <a:endParaRPr sz="1400" b="0" i="0" u="none" strike="noStrike" cap="none">
              <a:solidFill>
                <a:srgbClr val="555555"/>
              </a:solidFill>
              <a:highlight>
                <a:srgbClr val="FFFFFF"/>
              </a:highlight>
              <a:latin typeface="Times New Roman"/>
              <a:ea typeface="Times New Roman"/>
              <a:cs typeface="Times New Roman"/>
              <a:sym typeface="Times New Roman"/>
            </a:endParaRPr>
          </a:p>
        </p:txBody>
      </p:sp>
      <p:pic>
        <p:nvPicPr>
          <p:cNvPr id="96" name="Google Shape;96;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42425" y="994400"/>
            <a:ext cx="3002351" cy="2154175"/>
          </a:xfrm>
          <a:prstGeom prst="rect">
            <a:avLst/>
          </a:prstGeom>
          <a:noFill/>
          <a:ln>
            <a:noFill/>
          </a:ln>
        </p:spPr>
      </p:pic>
      <p:pic>
        <p:nvPicPr>
          <p:cNvPr id="97" name="Google Shape;97;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01353" y="2491075"/>
            <a:ext cx="3220797" cy="2543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Celebrating Diversity: Veterans’ Stories</a:t>
            </a:r>
            <a:endParaRPr sz="3600" b="1" i="0" u="none" strike="noStrike" cap="none">
              <a:solidFill>
                <a:schemeClr val="dk1"/>
              </a:solidFill>
              <a:latin typeface="Arial"/>
              <a:ea typeface="Arial"/>
              <a:cs typeface="Arial"/>
              <a:sym typeface="Arial"/>
            </a:endParaRPr>
          </a:p>
        </p:txBody>
      </p:sp>
      <p:sp>
        <p:nvSpPr>
          <p:cNvPr id="103" name="Google Shape;103;p18"/>
          <p:cNvSpPr txBox="1">
            <a:spLocks noGrp="1"/>
          </p:cNvSpPr>
          <p:nvPr>
            <p:ph type="body" idx="1"/>
          </p:nvPr>
        </p:nvSpPr>
        <p:spPr>
          <a:xfrm>
            <a:off x="457200" y="1063375"/>
            <a:ext cx="3994500" cy="38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Japanese Americans in WWII</a:t>
            </a:r>
            <a:endParaRPr sz="18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000"/>
              <a:buFont typeface="Arial"/>
              <a:buNone/>
            </a:pPr>
            <a:r>
              <a:rPr lang="en" sz="800" b="0" i="0" u="none" strike="noStrike" cap="none">
                <a:solidFill>
                  <a:srgbClr val="494949"/>
                </a:solidFill>
                <a:latin typeface="Georgia"/>
                <a:ea typeface="Georgia"/>
                <a:cs typeface="Georgia"/>
                <a:sym typeface="Georgia"/>
              </a:rPr>
              <a:t>After Pearl Harbor, the Federal government took the unprecedented step of ordering some 110,000 Japanese aliens and American citizens of Japanese descent living along the West Coast out of their homes and into ten inland internment camps. In addition, all Japanese-American men of draft age, except those already in the armed forces, were classified as 4-C, enemy aliens, forbidden to serve their country.</a:t>
            </a:r>
            <a:endParaRPr sz="800" b="0" i="0" u="none" strike="noStrike" cap="none">
              <a:solidFill>
                <a:srgbClr val="494949"/>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000"/>
              <a:buFont typeface="Arial"/>
              <a:buNone/>
            </a:pPr>
            <a:r>
              <a:rPr lang="en" sz="800" b="0" i="0" u="none" strike="noStrike" cap="none">
                <a:solidFill>
                  <a:srgbClr val="494949"/>
                </a:solidFill>
                <a:latin typeface="Georgia"/>
                <a:ea typeface="Georgia"/>
                <a:cs typeface="Georgia"/>
                <a:sym typeface="Georgia"/>
              </a:rPr>
              <a:t>Then, in early 1943, Washington reversed its policy on military service. The Japanese government had been making effective propaganda in Asia out of the internment of Japanese Americans in the U.S.; the camps appeared to confirm their depiction of the war as a racial conflict. To respond to the Japanese propaganda, and under pressure from Japanese American and civil liberties organizations, President Roosevelt authorized the enlistment of Japanese-American men into the U.S. Armed Forces.</a:t>
            </a:r>
            <a:endParaRPr sz="800" b="0" i="0" u="none" strike="noStrike" cap="none">
              <a:solidFill>
                <a:srgbClr val="494949"/>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000"/>
              <a:buFont typeface="Arial"/>
              <a:buNone/>
            </a:pPr>
            <a:r>
              <a:rPr lang="en" sz="800" b="0" i="0" u="none" strike="noStrike" cap="none">
                <a:solidFill>
                  <a:srgbClr val="494949"/>
                </a:solidFill>
                <a:latin typeface="Georgia"/>
                <a:ea typeface="Georgia"/>
                <a:cs typeface="Georgia"/>
                <a:sym typeface="Georgia"/>
              </a:rPr>
              <a:t>Japanese Americans were now permitted to form a special segregated infantry outfit – the unit would come to be called the 442nd Infantry Regimental Combat Team. In Hawaii, where Japanese Americans had never been locked up, recruitment exceeded all expectations. When the Army called for 1,500 volunteers, 10,000 turned up at recruiting offices.</a:t>
            </a:r>
            <a:endParaRPr sz="800" b="0" i="0" u="none" strike="noStrike" cap="none">
              <a:solidFill>
                <a:srgbClr val="494949"/>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000"/>
              <a:buFont typeface="Arial"/>
              <a:buNone/>
            </a:pPr>
            <a:r>
              <a:rPr lang="en" sz="800" b="0" i="0" u="sng" strike="noStrike" cap="none">
                <a:solidFill>
                  <a:schemeClr val="hlink"/>
                </a:solidFill>
                <a:latin typeface="Georgia"/>
                <a:ea typeface="Georgia"/>
                <a:cs typeface="Georgia"/>
                <a:sym typeface="Georgia"/>
                <a:hlinkClick r:id="rId3"/>
              </a:rPr>
              <a:t>From PBS The War</a:t>
            </a:r>
            <a:endParaRPr sz="800" b="0" i="0" u="none" strike="noStrike" cap="none">
              <a:solidFill>
                <a:srgbClr val="494949"/>
              </a:solidFill>
              <a:latin typeface="Georgia"/>
              <a:ea typeface="Georgia"/>
              <a:cs typeface="Georgia"/>
              <a:sym typeface="Georgia"/>
            </a:endParaRPr>
          </a:p>
          <a:p>
            <a:pPr marL="0" marR="0" lvl="0" indent="0" algn="l" rtl="0">
              <a:lnSpc>
                <a:spcPct val="150000"/>
              </a:lnSpc>
              <a:spcBef>
                <a:spcPts val="0"/>
              </a:spcBef>
              <a:spcAft>
                <a:spcPts val="0"/>
              </a:spcAft>
              <a:buClr>
                <a:srgbClr val="000000"/>
              </a:buClr>
              <a:buSzPts val="3000"/>
              <a:buFont typeface="Arial"/>
              <a:buNone/>
            </a:pPr>
            <a:endParaRPr sz="800" b="0" i="0" u="none" strike="noStrike" cap="none">
              <a:solidFill>
                <a:srgbClr val="494949"/>
              </a:solidFill>
              <a:highlight>
                <a:srgbClr val="F5F5F5"/>
              </a:highlight>
              <a:latin typeface="Georgia"/>
              <a:ea typeface="Georgia"/>
              <a:cs typeface="Georgia"/>
              <a:sym typeface="Georgia"/>
            </a:endParaRPr>
          </a:p>
        </p:txBody>
      </p:sp>
      <p:sp>
        <p:nvSpPr>
          <p:cNvPr id="104" name="Google Shape;104;p18"/>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05" name="Google Shape;105;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66148" y="3455175"/>
            <a:ext cx="4080825" cy="1343775"/>
          </a:xfrm>
          <a:prstGeom prst="rect">
            <a:avLst/>
          </a:prstGeom>
          <a:noFill/>
          <a:ln>
            <a:noFill/>
          </a:ln>
        </p:spPr>
      </p:pic>
      <p:pic>
        <p:nvPicPr>
          <p:cNvPr id="106" name="Google Shape;106;p18"/>
          <p:cNvPicPr preferRelativeResize="0"/>
          <p:nvPr/>
        </p:nvPicPr>
        <p:blipFill rotWithShape="1">
          <a:blip r:embed="rId5">
            <a:alphaModFix/>
          </a:blip>
          <a:srcRect/>
          <a:stretch/>
        </p:blipFill>
        <p:spPr>
          <a:xfrm>
            <a:off x="6758775" y="1419224"/>
            <a:ext cx="2189475" cy="1821250"/>
          </a:xfrm>
          <a:prstGeom prst="rect">
            <a:avLst/>
          </a:prstGeom>
          <a:noFill/>
          <a:ln>
            <a:noFill/>
          </a:ln>
        </p:spPr>
      </p:pic>
      <p:pic>
        <p:nvPicPr>
          <p:cNvPr id="107" name="Google Shape;107;p18"/>
          <p:cNvPicPr preferRelativeResize="0"/>
          <p:nvPr/>
        </p:nvPicPr>
        <p:blipFill rotWithShape="1">
          <a:blip r:embed="rId6">
            <a:alphaModFix/>
          </a:blip>
          <a:srcRect/>
          <a:stretch/>
        </p:blipFill>
        <p:spPr>
          <a:xfrm>
            <a:off x="4451700" y="1344650"/>
            <a:ext cx="2162165" cy="1343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53025" y="205975"/>
            <a:ext cx="48363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WWII Propaganda Poster </a:t>
            </a:r>
            <a:endParaRPr sz="3000" b="1" i="0" u="none" strike="noStrike" cap="none">
              <a:solidFill>
                <a:schemeClr val="dk1"/>
              </a:solidFill>
              <a:latin typeface="Arial"/>
              <a:ea typeface="Arial"/>
              <a:cs typeface="Arial"/>
              <a:sym typeface="Arial"/>
            </a:endParaRPr>
          </a:p>
        </p:txBody>
      </p:sp>
      <p:sp>
        <p:nvSpPr>
          <p:cNvPr id="113" name="Google Shape;113;p19"/>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25400" marR="0" lvl="0" indent="0" algn="l" rtl="0">
              <a:lnSpc>
                <a:spcPct val="115000"/>
              </a:lnSpc>
              <a:spcBef>
                <a:spcPts val="600"/>
              </a:spcBef>
              <a:spcAft>
                <a:spcPts val="0"/>
              </a:spcAft>
              <a:buClr>
                <a:schemeClr val="dk1"/>
              </a:buClr>
              <a:buSzPts val="1100"/>
              <a:buFont typeface="Arial"/>
              <a:buNone/>
            </a:pPr>
            <a:r>
              <a:rPr lang="en" sz="1700" b="1" i="0" u="none" strike="noStrike" cap="none">
                <a:solidFill>
                  <a:srgbClr val="1D1D1D"/>
                </a:solidFill>
                <a:latin typeface="Arial"/>
                <a:ea typeface="Arial"/>
                <a:cs typeface="Arial"/>
                <a:sym typeface="Arial"/>
              </a:rPr>
              <a:t>Los Veteranos: Latino Americans in WWII</a:t>
            </a:r>
            <a:endParaRPr sz="1700" b="1" i="0" u="none" strike="noStrike" cap="none">
              <a:solidFill>
                <a:srgbClr val="1D1D1D"/>
              </a:solidFill>
              <a:latin typeface="Arial"/>
              <a:ea typeface="Arial"/>
              <a:cs typeface="Arial"/>
              <a:sym typeface="Arial"/>
            </a:endParaRPr>
          </a:p>
          <a:p>
            <a:pPr marL="25400" marR="0" lvl="0" indent="0" algn="l" rtl="0">
              <a:lnSpc>
                <a:spcPct val="109090"/>
              </a:lnSpc>
              <a:spcBef>
                <a:spcPts val="900"/>
              </a:spcBef>
              <a:spcAft>
                <a:spcPts val="0"/>
              </a:spcAft>
              <a:buClr>
                <a:schemeClr val="dk1"/>
              </a:buClr>
              <a:buSzPts val="1100"/>
              <a:buFont typeface="Arial"/>
              <a:buNone/>
            </a:pPr>
            <a:r>
              <a:rPr lang="en" sz="1100" b="0" i="0" u="none" strike="noStrike" cap="none">
                <a:solidFill>
                  <a:srgbClr val="1D1D1D"/>
                </a:solidFill>
                <a:latin typeface="Arial"/>
                <a:ea typeface="Arial"/>
                <a:cs typeface="Arial"/>
                <a:sym typeface="Arial"/>
              </a:rPr>
              <a:t>Over 500,000 Latinos (including 350,000 Mexican Americans and 53,000 Puerto Ricans) served in WWII. Exact numbers are difficult because, with the exception of the 65th Infantry Regiment from Puerto Rico, Latinos were not segregated into separate units, as African Americans were. When war was declared on December 8, 1941, thousands of Latinos were among those that rushed to enlist. Latinos served with distinction throughout Europe, in the Pacific Theater, North Africa, the Aleutians and the Mediterranean. Among other honors earned, thirteen Medals of Honor were awarded to Latinos for service during WWII.</a:t>
            </a:r>
            <a:endParaRPr sz="1100" b="0" i="0" u="none" strike="noStrike" cap="none">
              <a:solidFill>
                <a:srgbClr val="1D1D1D"/>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114" name="Google Shape;114;p19"/>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15" name="Google Shape;115;p19"/>
          <p:cNvPicPr preferRelativeResize="0"/>
          <p:nvPr/>
        </p:nvPicPr>
        <p:blipFill rotWithShape="1">
          <a:blip r:embed="rId3">
            <a:alphaModFix/>
          </a:blip>
          <a:srcRect/>
          <a:stretch/>
        </p:blipFill>
        <p:spPr>
          <a:xfrm>
            <a:off x="4989313" y="163350"/>
            <a:ext cx="3400425" cy="476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457200" y="88853"/>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Celebrating Diversity: Veterans’ Stories</a:t>
            </a:r>
            <a:endParaRPr sz="3000" b="1" i="0" u="none" strike="noStrike" cap="none">
              <a:solidFill>
                <a:schemeClr val="dk1"/>
              </a:solidFill>
              <a:latin typeface="Arial"/>
              <a:ea typeface="Arial"/>
              <a:cs typeface="Arial"/>
              <a:sym typeface="Arial"/>
            </a:endParaRPr>
          </a:p>
        </p:txBody>
      </p:sp>
      <p:sp>
        <p:nvSpPr>
          <p:cNvPr id="121" name="Google Shape;121;p20"/>
          <p:cNvSpPr txBox="1">
            <a:spLocks noGrp="1"/>
          </p:cNvSpPr>
          <p:nvPr>
            <p:ph type="body" idx="1"/>
          </p:nvPr>
        </p:nvSpPr>
        <p:spPr>
          <a:xfrm>
            <a:off x="457200" y="902350"/>
            <a:ext cx="3195300" cy="402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Women: Iraq &amp; Afghanistan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122" name="Google Shape;122;p20"/>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23" name="Google Shape;123;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80300" y="902361"/>
            <a:ext cx="4451724" cy="3338789"/>
          </a:xfrm>
          <a:prstGeom prst="rect">
            <a:avLst/>
          </a:prstGeom>
          <a:noFill/>
          <a:ln>
            <a:noFill/>
          </a:ln>
        </p:spPr>
      </p:pic>
      <p:pic>
        <p:nvPicPr>
          <p:cNvPr id="124" name="Google Shape;124;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37325" y="2305700"/>
            <a:ext cx="3513725" cy="2768825"/>
          </a:xfrm>
          <a:prstGeom prst="rect">
            <a:avLst/>
          </a:prstGeom>
          <a:noFill/>
          <a:ln>
            <a:noFill/>
          </a:ln>
        </p:spPr>
      </p:pic>
      <p:pic>
        <p:nvPicPr>
          <p:cNvPr id="125" name="Google Shape;125;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9229" y="1393600"/>
            <a:ext cx="2999395" cy="333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623750" y="180300"/>
            <a:ext cx="7008900" cy="547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2400" b="1" i="0" u="none" strike="noStrike" cap="none">
                <a:solidFill>
                  <a:schemeClr val="dk1"/>
                </a:solidFill>
                <a:latin typeface="Arial"/>
                <a:ea typeface="Arial"/>
                <a:cs typeface="Arial"/>
                <a:sym typeface="Arial"/>
              </a:rPr>
              <a:t>Celebrating Diversity Veterans’ Stories</a:t>
            </a:r>
            <a:endParaRPr sz="2400" b="1" i="0" u="none" strike="noStrike" cap="none">
              <a:solidFill>
                <a:schemeClr val="dk1"/>
              </a:solidFill>
              <a:latin typeface="Arial"/>
              <a:ea typeface="Arial"/>
              <a:cs typeface="Arial"/>
              <a:sym typeface="Arial"/>
            </a:endParaRPr>
          </a:p>
        </p:txBody>
      </p:sp>
      <p:sp>
        <p:nvSpPr>
          <p:cNvPr id="131" name="Google Shape;131;p21"/>
          <p:cNvSpPr txBox="1">
            <a:spLocks noGrp="1"/>
          </p:cNvSpPr>
          <p:nvPr>
            <p:ph type="body" idx="1"/>
          </p:nvPr>
        </p:nvSpPr>
        <p:spPr>
          <a:xfrm>
            <a:off x="211200" y="1262000"/>
            <a:ext cx="3755100" cy="383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Arial"/>
                <a:ea typeface="Arial"/>
                <a:cs typeface="Arial"/>
                <a:sym typeface="Arial"/>
              </a:rPr>
              <a:t>The American Veterans </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 sz="1800" b="1" i="0" u="none" strike="noStrike" cap="none">
                <a:solidFill>
                  <a:schemeClr val="dk1"/>
                </a:solidFill>
                <a:latin typeface="Arial"/>
                <a:ea typeface="Arial"/>
                <a:cs typeface="Arial"/>
                <a:sym typeface="Arial"/>
              </a:rPr>
              <a:t>Disabled for Life Memorial</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The newest memorial near the National Mall in Washington D.C. was dedicated October 5th 2014.  Through the juxtaposition of granite and glass, the American Veterans Disabled for Life Memorial conveys a combination of strength and vulnerability, loss and renewal. At this sacred spot, all of us—sons and daughters, mothers and fathers, wives, husbands and friends—have the opportunity to learn the important lessons of courage, sacrifice, tenacity, loyalty and honor by bearing witness to the experiences of our heroes who are disabled.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sng" strike="noStrike" cap="none">
                <a:solidFill>
                  <a:schemeClr val="hlink"/>
                </a:solidFill>
                <a:latin typeface="Arial"/>
                <a:ea typeface="Arial"/>
                <a:cs typeface="Arial"/>
                <a:sym typeface="Arial"/>
                <a:hlinkClick r:id="rId3"/>
              </a:rPr>
              <a:t>Click here</a:t>
            </a:r>
            <a:r>
              <a:rPr lang="en" sz="1400" b="0" i="0" u="none" strike="noStrike" cap="none">
                <a:solidFill>
                  <a:srgbClr val="000000"/>
                </a:solidFill>
                <a:latin typeface="Arial"/>
                <a:ea typeface="Arial"/>
                <a:cs typeface="Arial"/>
                <a:sym typeface="Arial"/>
              </a:rPr>
              <a:t> to watch a video about the dedication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132" name="Google Shape;132;p21"/>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33" name="Google Shape;133;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84425" y="1930122"/>
            <a:ext cx="2314550" cy="3164474"/>
          </a:xfrm>
          <a:prstGeom prst="rect">
            <a:avLst/>
          </a:prstGeom>
          <a:noFill/>
          <a:ln>
            <a:noFill/>
          </a:ln>
        </p:spPr>
      </p:pic>
      <p:pic>
        <p:nvPicPr>
          <p:cNvPr id="134" name="Google Shape;134;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5748" y="80488"/>
            <a:ext cx="1360725" cy="1119675"/>
          </a:xfrm>
          <a:prstGeom prst="rect">
            <a:avLst/>
          </a:prstGeom>
          <a:noFill/>
          <a:ln>
            <a:noFill/>
          </a:ln>
        </p:spPr>
      </p:pic>
      <p:pic>
        <p:nvPicPr>
          <p:cNvPr id="135" name="Google Shape;135;p21"/>
          <p:cNvPicPr preferRelativeResize="0"/>
          <p:nvPr/>
        </p:nvPicPr>
        <p:blipFill rotWithShape="1">
          <a:blip r:embed="rId6">
            <a:alphaModFix/>
          </a:blip>
          <a:srcRect/>
          <a:stretch/>
        </p:blipFill>
        <p:spPr>
          <a:xfrm>
            <a:off x="4095250" y="1200150"/>
            <a:ext cx="2259700" cy="303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258328"/>
            <a:ext cx="8229600" cy="857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1100"/>
              <a:buFont typeface="Arial"/>
              <a:buNone/>
            </a:pPr>
            <a:r>
              <a:rPr lang="en" sz="3600" b="1" i="0" u="none" strike="noStrike" cap="none">
                <a:solidFill>
                  <a:schemeClr val="dk1"/>
                </a:solidFill>
                <a:latin typeface="Arial"/>
                <a:ea typeface="Arial"/>
                <a:cs typeface="Arial"/>
                <a:sym typeface="Arial"/>
              </a:rPr>
              <a:t>Local Latino Veteran Stories</a:t>
            </a: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3600" b="1" i="0" u="none" strike="noStrike" cap="none">
                <a:solidFill>
                  <a:schemeClr val="dk1"/>
                </a:solidFill>
                <a:latin typeface="Arial"/>
                <a:ea typeface="Arial"/>
                <a:cs typeface="Arial"/>
                <a:sym typeface="Arial"/>
              </a:rPr>
              <a:t>Pride and Prejudice</a:t>
            </a:r>
            <a:endParaRPr sz="3600" b="1" i="0" u="none" strike="noStrike" cap="none">
              <a:solidFill>
                <a:schemeClr val="dk1"/>
              </a:solidFill>
              <a:latin typeface="Arial"/>
              <a:ea typeface="Arial"/>
              <a:cs typeface="Arial"/>
              <a:sym typeface="Arial"/>
            </a:endParaRPr>
          </a:p>
        </p:txBody>
      </p:sp>
      <p:sp>
        <p:nvSpPr>
          <p:cNvPr id="141" name="Google Shape;141;p22"/>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Northridge</a:t>
            </a:r>
            <a:endParaRPr/>
          </a:p>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Elementary</a:t>
            </a:r>
            <a:endParaRPr/>
          </a:p>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School</a:t>
            </a:r>
            <a:endParaRPr/>
          </a:p>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Monument</a:t>
            </a:r>
            <a:endParaRPr sz="3000" b="0" i="0" u="none" strike="noStrike" cap="none">
              <a:solidFill>
                <a:srgbClr val="000000"/>
              </a:solidFill>
              <a:latin typeface="Arial"/>
              <a:ea typeface="Arial"/>
              <a:cs typeface="Arial"/>
              <a:sym typeface="Arial"/>
            </a:endParaRPr>
          </a:p>
        </p:txBody>
      </p:sp>
      <p:sp>
        <p:nvSpPr>
          <p:cNvPr id="142" name="Google Shape;142;p22"/>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43" name="Google Shape;143;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81765" y="1113062"/>
            <a:ext cx="5875549" cy="3899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chemeClr val="dk1"/>
              </a:buClr>
              <a:buSzPts val="1100"/>
              <a:buFont typeface="Arial"/>
              <a:buNone/>
            </a:pPr>
            <a:r>
              <a:rPr lang="en" sz="2400" b="0" i="0" u="none" strike="noStrike" cap="none">
                <a:solidFill>
                  <a:schemeClr val="dk1"/>
                </a:solidFill>
                <a:latin typeface="Calibri"/>
                <a:ea typeface="Calibri"/>
                <a:cs typeface="Calibri"/>
                <a:sym typeface="Calibri"/>
              </a:rPr>
              <a:t>Transcript, interview, </a:t>
            </a:r>
            <a:r>
              <a:rPr lang="en" sz="2400" b="0" i="0" u="sng" strike="noStrike" cap="none">
                <a:solidFill>
                  <a:schemeClr val="hlink"/>
                </a:solidFill>
                <a:latin typeface="Calibri"/>
                <a:ea typeface="Calibri"/>
                <a:cs typeface="Calibri"/>
                <a:sym typeface="Calibri"/>
                <a:hlinkClick r:id="rId3"/>
              </a:rPr>
              <a:t>Mary Gonzales Tafoya </a:t>
            </a:r>
            <a:r>
              <a:rPr lang="en" sz="2400" b="0" i="0" u="none" strike="noStrike" cap="none">
                <a:solidFill>
                  <a:schemeClr val="dk1"/>
                </a:solidFill>
                <a:latin typeface="Calibri"/>
                <a:ea typeface="Calibri"/>
                <a:cs typeface="Calibri"/>
                <a:sym typeface="Calibri"/>
              </a:rPr>
              <a:t>of Longmont, CO</a:t>
            </a:r>
            <a:endParaRPr sz="2400" b="1" i="0" u="none" strike="noStrike" cap="none">
              <a:solidFill>
                <a:schemeClr val="dk1"/>
              </a:solidFill>
              <a:latin typeface="Arial"/>
              <a:ea typeface="Arial"/>
              <a:cs typeface="Arial"/>
              <a:sym typeface="Arial"/>
            </a:endParaRPr>
          </a:p>
        </p:txBody>
      </p:sp>
      <p:sp>
        <p:nvSpPr>
          <p:cNvPr id="149" name="Google Shape;149;p2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a:t>
            </a:r>
            <a:r>
              <a:rPr lang="en" sz="1800" b="0" i="0" u="none" strike="noStrike" cap="none">
                <a:solidFill>
                  <a:schemeClr val="dk1"/>
                </a:solidFill>
                <a:latin typeface="Calibri"/>
                <a:ea typeface="Calibri"/>
                <a:cs typeface="Calibri"/>
                <a:sym typeface="Calibri"/>
              </a:rPr>
              <a:t>ccount of Albert Tafoya coming back wounded from WW II, wouldn't be served at hamburger place; brother Alex tore down"White Trade Only" signs; police called but sided with veteran. Good description of Korean War, with Mexicans and blacks sent to front first; later flashbacks for her husband, Richard Tafoya. Nice account of how Mary Gonzales met Richard Tafoya, picking beans and after his return from Korea. Richard was cement finisher. Mary's father Alex ran the City Cafe (restaurant) in Longmont.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7200" y="97850"/>
            <a:ext cx="8229600" cy="7431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Clr>
                <a:schemeClr val="dk1"/>
              </a:buClr>
              <a:buSzPts val="3600"/>
              <a:buFont typeface="Arial"/>
              <a:buNone/>
            </a:pPr>
            <a:r>
              <a:rPr lang="en" sz="2400" b="0" i="0" u="none" strike="noStrike" cap="none">
                <a:solidFill>
                  <a:schemeClr val="dk1"/>
                </a:solidFill>
                <a:latin typeface="Calibri"/>
                <a:ea typeface="Calibri"/>
                <a:cs typeface="Calibri"/>
                <a:sym typeface="Calibri"/>
              </a:rPr>
              <a:t>Veterans attack racism:  Mary Gonzales Tafoya</a:t>
            </a:r>
            <a:endParaRPr sz="2400" b="1" i="0" u="none" strike="noStrike" cap="none">
              <a:solidFill>
                <a:schemeClr val="dk1"/>
              </a:solidFill>
              <a:latin typeface="Arial"/>
              <a:ea typeface="Arial"/>
              <a:cs typeface="Arial"/>
              <a:sym typeface="Arial"/>
            </a:endParaRPr>
          </a:p>
        </p:txBody>
      </p:sp>
      <p:pic>
        <p:nvPicPr>
          <p:cNvPr id="155" name="Google Shape;155;p24"/>
          <p:cNvPicPr preferRelativeResize="0"/>
          <p:nvPr/>
        </p:nvPicPr>
        <p:blipFill rotWithShape="1">
          <a:blip r:embed="rId3">
            <a:alphaModFix/>
          </a:blip>
          <a:srcRect/>
          <a:stretch/>
        </p:blipFill>
        <p:spPr>
          <a:xfrm>
            <a:off x="1077550" y="723150"/>
            <a:ext cx="6858000" cy="4067175"/>
          </a:xfrm>
          <a:prstGeom prst="rect">
            <a:avLst/>
          </a:prstGeom>
          <a:noFill/>
          <a:ln>
            <a:noFill/>
          </a:ln>
        </p:spPr>
      </p:pic>
      <p:sp>
        <p:nvSpPr>
          <p:cNvPr id="156" name="Google Shape;156;p24"/>
          <p:cNvSpPr txBox="1"/>
          <p:nvPr/>
        </p:nvSpPr>
        <p:spPr>
          <a:xfrm>
            <a:off x="457200" y="4662600"/>
            <a:ext cx="7935600" cy="48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http://bocolatinohistory.colorado.edu/document/transcript-interview-mary-gonzales-tafoya-p-2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207025" y="278025"/>
            <a:ext cx="5843400" cy="645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Local Veterans’ Stories</a:t>
            </a:r>
            <a:endParaRPr sz="3000" b="1" i="0" u="none" strike="noStrike" cap="none">
              <a:solidFill>
                <a:schemeClr val="dk1"/>
              </a:solidFill>
              <a:latin typeface="Arial"/>
              <a:ea typeface="Arial"/>
              <a:cs typeface="Arial"/>
              <a:sym typeface="Arial"/>
            </a:endParaRPr>
          </a:p>
        </p:txBody>
      </p:sp>
      <p:sp>
        <p:nvSpPr>
          <p:cNvPr id="162" name="Google Shape;162;p25"/>
          <p:cNvSpPr txBox="1">
            <a:spLocks noGrp="1"/>
          </p:cNvSpPr>
          <p:nvPr>
            <p:ph type="body" idx="1"/>
          </p:nvPr>
        </p:nvSpPr>
        <p:spPr>
          <a:xfrm>
            <a:off x="207025" y="873275"/>
            <a:ext cx="3801600" cy="386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American Legion, VFW, and AMVETS</a:t>
            </a:r>
            <a:r>
              <a:rPr lang="en" sz="1800" b="0" i="0" u="none" strike="noStrike" cap="none">
                <a:solidFill>
                  <a:srgbClr val="000000"/>
                </a:solidFill>
                <a:latin typeface="Arial"/>
                <a:ea typeface="Arial"/>
                <a:cs typeface="Arial"/>
                <a:sym typeface="Arial"/>
              </a:rPr>
              <a:t> are three national organizations that have local units.  They provide a variety of services to veterans and our community including help with obtaining government services, honor guards and socialization.   Many offer scholarships to local students.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The POW-MIA exhibit on the right is in a honored place at the Longmont American Legion Hall.  </a:t>
            </a:r>
            <a:r>
              <a:rPr lang="en" sz="1800" b="0" i="0" u="sng" strike="noStrike" cap="none">
                <a:solidFill>
                  <a:schemeClr val="hlink"/>
                </a:solidFill>
                <a:latin typeface="Arial"/>
                <a:ea typeface="Arial"/>
                <a:cs typeface="Arial"/>
                <a:sym typeface="Arial"/>
                <a:hlinkClick r:id="rId3"/>
              </a:rPr>
              <a:t>Click here</a:t>
            </a:r>
            <a:r>
              <a:rPr lang="en" sz="1800" b="0" i="0" u="none" strike="noStrike" cap="none">
                <a:solidFill>
                  <a:srgbClr val="000000"/>
                </a:solidFill>
                <a:latin typeface="Arial"/>
                <a:ea typeface="Arial"/>
                <a:cs typeface="Arial"/>
                <a:sym typeface="Arial"/>
              </a:rPr>
              <a:t> to learn more about the symbolism of the items. </a:t>
            </a:r>
            <a:endParaRPr sz="1800" b="0" i="0" u="none" strike="noStrike" cap="none">
              <a:solidFill>
                <a:srgbClr val="000000"/>
              </a:solidFill>
              <a:latin typeface="Arial"/>
              <a:ea typeface="Arial"/>
              <a:cs typeface="Arial"/>
              <a:sym typeface="Arial"/>
            </a:endParaRPr>
          </a:p>
        </p:txBody>
      </p:sp>
      <p:sp>
        <p:nvSpPr>
          <p:cNvPr id="163" name="Google Shape;163;p25"/>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64" name="Google Shape;16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76925" y="2267525"/>
            <a:ext cx="4825201" cy="2658325"/>
          </a:xfrm>
          <a:prstGeom prst="rect">
            <a:avLst/>
          </a:prstGeom>
          <a:noFill/>
          <a:ln>
            <a:noFill/>
          </a:ln>
        </p:spPr>
      </p:pic>
      <p:pic>
        <p:nvPicPr>
          <p:cNvPr id="165" name="Google Shape;165;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78672" y="360325"/>
            <a:ext cx="1258528" cy="1585750"/>
          </a:xfrm>
          <a:prstGeom prst="rect">
            <a:avLst/>
          </a:prstGeom>
          <a:noFill/>
          <a:ln>
            <a:noFill/>
          </a:ln>
        </p:spPr>
      </p:pic>
      <p:pic>
        <p:nvPicPr>
          <p:cNvPr id="166" name="Google Shape;166;p2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52188" y="360325"/>
            <a:ext cx="1585750" cy="1585750"/>
          </a:xfrm>
          <a:prstGeom prst="rect">
            <a:avLst/>
          </a:prstGeom>
          <a:noFill/>
          <a:ln>
            <a:noFill/>
          </a:ln>
        </p:spPr>
      </p:pic>
      <p:pic>
        <p:nvPicPr>
          <p:cNvPr id="167" name="Google Shape;167;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137937" y="360325"/>
            <a:ext cx="1540738" cy="1585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Veterans Day: Celebrating Diversity</a:t>
            </a:r>
            <a:endParaRPr sz="3000" b="1" i="0" u="none" strike="noStrike" cap="none">
              <a:solidFill>
                <a:schemeClr val="dk1"/>
              </a:solidFill>
              <a:latin typeface="Arial"/>
              <a:ea typeface="Arial"/>
              <a:cs typeface="Arial"/>
              <a:sym typeface="Arial"/>
            </a:endParaRPr>
          </a:p>
        </p:txBody>
      </p:sp>
      <p:sp>
        <p:nvSpPr>
          <p:cNvPr id="34" name="Google Shape;34;p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Lesson Plan Author:</a:t>
            </a:r>
            <a:r>
              <a:rPr lang="en" sz="1800" b="0" i="0" u="none" strike="noStrike" cap="none">
                <a:solidFill>
                  <a:srgbClr val="000000"/>
                </a:solidFill>
                <a:latin typeface="Arial"/>
                <a:ea typeface="Arial"/>
                <a:cs typeface="Arial"/>
                <a:sym typeface="Arial"/>
              </a:rPr>
              <a:t> originally prepared by Kent Willmann, University of Colorado at Boulder School of Education; modified by Marjorie McIntosh</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Grade Level: Any</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Time Required:</a:t>
            </a:r>
            <a:r>
              <a:rPr lang="en" sz="1800" b="0" i="0" u="none" strike="noStrike" cap="none">
                <a:solidFill>
                  <a:srgbClr val="000000"/>
                </a:solidFill>
                <a:latin typeface="Arial"/>
                <a:ea typeface="Arial"/>
                <a:cs typeface="Arial"/>
                <a:sym typeface="Arial"/>
              </a:rPr>
              <a:t> 15 minutes to 2 hours or more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BCLHP Unit:</a:t>
            </a:r>
            <a:r>
              <a:rPr lang="en" sz="1800" b="0" i="0" u="none" strike="noStrike" cap="none">
                <a:solidFill>
                  <a:srgbClr val="000000"/>
                </a:solidFill>
                <a:latin typeface="Arial"/>
                <a:ea typeface="Arial"/>
                <a:cs typeface="Arial"/>
                <a:sym typeface="Arial"/>
              </a:rPr>
              <a:t> Several</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Topic: </a:t>
            </a:r>
            <a:r>
              <a:rPr lang="en" sz="1800" b="0" i="0" u="none" strike="noStrike" cap="none">
                <a:solidFill>
                  <a:srgbClr val="000000"/>
                </a:solidFill>
                <a:latin typeface="Arial"/>
                <a:ea typeface="Arial"/>
                <a:cs typeface="Arial"/>
                <a:sym typeface="Arial"/>
              </a:rPr>
              <a:t>Veterans and Veterans Day</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Tags &amp; Keywords (5 minimum 10 maximum): </a:t>
            </a:r>
            <a:r>
              <a:rPr lang="en" sz="1800" b="0" i="0" u="none" strike="noStrike" cap="none">
                <a:solidFill>
                  <a:srgbClr val="000000"/>
                </a:solidFill>
                <a:latin typeface="Arial"/>
                <a:ea typeface="Arial"/>
                <a:cs typeface="Arial"/>
                <a:sym typeface="Arial"/>
              </a:rPr>
              <a:t>Veterans, WWI, WWII, Vietnam, Veterans Day, Military, Diversity, Armed Services, Army, Diversity</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Lesson Summary (50 words or less): </a:t>
            </a:r>
            <a:r>
              <a:rPr lang="en" sz="1400" b="1"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Veterans Day is used to explore diverse contributions to the American Armed Services across time.  The history of Veterans Day and Colorado Latino veterans’ stories are highlighted.  An analysis tool relating documents to Veterans themes is included.  Extensions include choices for students to explore veterans’ history.</a:t>
            </a: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8550" y="636725"/>
            <a:ext cx="6222600" cy="732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Local Latino </a:t>
            </a:r>
            <a:endParaRPr sz="3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Veterans’ Stories</a:t>
            </a:r>
            <a:endParaRPr sz="3000" b="1" i="0" u="none" strike="noStrike" cap="none">
              <a:solidFill>
                <a:schemeClr val="dk1"/>
              </a:solidFill>
              <a:latin typeface="Arial"/>
              <a:ea typeface="Arial"/>
              <a:cs typeface="Arial"/>
              <a:sym typeface="Arial"/>
            </a:endParaRPr>
          </a:p>
        </p:txBody>
      </p:sp>
      <p:sp>
        <p:nvSpPr>
          <p:cNvPr id="173" name="Google Shape;173;p26"/>
          <p:cNvSpPr txBox="1">
            <a:spLocks noGrp="1"/>
          </p:cNvSpPr>
          <p:nvPr>
            <p:ph type="body" idx="1"/>
          </p:nvPr>
        </p:nvSpPr>
        <p:spPr>
          <a:xfrm>
            <a:off x="301625"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Dia Los Muertos</a:t>
            </a:r>
            <a:r>
              <a:rPr lang="en" sz="3000" b="0" i="0" u="none" strike="noStrike" cap="none">
                <a:solidFill>
                  <a:srgbClr val="000000"/>
                </a:solidFill>
                <a:latin typeface="Arial"/>
                <a:ea typeface="Arial"/>
                <a:cs typeface="Arial"/>
                <a:sym typeface="Arial"/>
              </a:rPr>
              <a:t> </a:t>
            </a:r>
            <a:endParaRPr sz="30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This display at the 2014 Longmont Museum’s Annual Dia Los Muertos Celebration was dedicated to veterans who gave their lives in service to our country.  </a:t>
            </a:r>
            <a:endParaRPr sz="1800" b="1" i="0" u="none" strike="noStrike" cap="none">
              <a:solidFill>
                <a:srgbClr val="000000"/>
              </a:solidFill>
              <a:latin typeface="Arial"/>
              <a:ea typeface="Arial"/>
              <a:cs typeface="Arial"/>
              <a:sym typeface="Arial"/>
            </a:endParaRPr>
          </a:p>
        </p:txBody>
      </p:sp>
      <p:sp>
        <p:nvSpPr>
          <p:cNvPr id="174" name="Google Shape;174;p26"/>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75" name="Google Shape;175;p26"/>
          <p:cNvPicPr preferRelativeResize="0"/>
          <p:nvPr/>
        </p:nvPicPr>
        <p:blipFill rotWithShape="1">
          <a:blip r:embed="rId3">
            <a:alphaModFix/>
          </a:blip>
          <a:srcRect/>
          <a:stretch/>
        </p:blipFill>
        <p:spPr>
          <a:xfrm>
            <a:off x="4768736" y="0"/>
            <a:ext cx="384157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92338" y="817577"/>
            <a:ext cx="8799871" cy="61212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br>
              <a:rPr lang="en" sz="1600" b="1" i="0" u="none" strike="noStrike" cap="none">
                <a:solidFill>
                  <a:schemeClr val="dk1"/>
                </a:solidFill>
                <a:latin typeface="Arial"/>
                <a:ea typeface="Arial"/>
                <a:cs typeface="Arial"/>
                <a:sym typeface="Arial"/>
              </a:rPr>
            </a:br>
            <a:r>
              <a:rPr lang="en" sz="2400" b="1" i="0" u="none" strike="noStrike" cap="none">
                <a:solidFill>
                  <a:schemeClr val="dk1"/>
                </a:solidFill>
                <a:latin typeface="Arial"/>
                <a:ea typeface="Arial"/>
                <a:cs typeface="Arial"/>
                <a:sym typeface="Arial"/>
              </a:rPr>
              <a:t>Colorado Veteran Images</a:t>
            </a:r>
            <a:br>
              <a:rPr lang="en" sz="2400" b="1" i="0" u="none" strike="noStrike" cap="none">
                <a:solidFill>
                  <a:schemeClr val="dk1"/>
                </a:solidFill>
                <a:latin typeface="Arial"/>
                <a:ea typeface="Arial"/>
                <a:cs typeface="Arial"/>
                <a:sym typeface="Arial"/>
              </a:rPr>
            </a:br>
            <a:br>
              <a:rPr lang="en" sz="1600" b="1" i="0" u="none" strike="noStrike" cap="none">
                <a:solidFill>
                  <a:schemeClr val="dk1"/>
                </a:solidFill>
                <a:latin typeface="Arial"/>
                <a:ea typeface="Arial"/>
                <a:cs typeface="Arial"/>
                <a:sym typeface="Arial"/>
              </a:rPr>
            </a:br>
            <a:r>
              <a:rPr lang="en" sz="1600" b="0" i="0" u="none" strike="noStrike" cap="none">
                <a:solidFill>
                  <a:schemeClr val="dk1"/>
                </a:solidFill>
                <a:latin typeface="Arial"/>
                <a:ea typeface="Arial"/>
                <a:cs typeface="Arial"/>
                <a:sym typeface="Arial"/>
              </a:rPr>
              <a:t>Rafael Chacon of Trinidad in military	   	List of men drafted from Las Animas</a:t>
            </a:r>
            <a:br>
              <a:rPr lang="en" sz="1600" b="0" i="0" u="none" strike="noStrike" cap="none">
                <a:solidFill>
                  <a:schemeClr val="dk1"/>
                </a:solidFill>
                <a:latin typeface="Arial"/>
                <a:ea typeface="Arial"/>
                <a:cs typeface="Arial"/>
                <a:sym typeface="Arial"/>
              </a:rPr>
            </a:br>
            <a:r>
              <a:rPr lang="en" sz="1600" b="0" i="0" u="none" strike="noStrike" cap="none">
                <a:solidFill>
                  <a:schemeClr val="dk1"/>
                </a:solidFill>
                <a:latin typeface="Arial"/>
                <a:ea typeface="Arial"/>
                <a:cs typeface="Arial"/>
                <a:sym typeface="Arial"/>
              </a:rPr>
              <a:t>uniform, 1900-1910. He had previously		County, 1917, with many Latino names</a:t>
            </a:r>
            <a:br>
              <a:rPr lang="en" sz="1600" b="0" i="0" u="none" strike="noStrike" cap="none">
                <a:solidFill>
                  <a:schemeClr val="dk1"/>
                </a:solidFill>
                <a:latin typeface="Arial"/>
                <a:ea typeface="Arial"/>
                <a:cs typeface="Arial"/>
                <a:sym typeface="Arial"/>
              </a:rPr>
            </a:br>
            <a:r>
              <a:rPr lang="en" sz="1600" b="0" i="0" u="none" strike="noStrike" cap="none">
                <a:solidFill>
                  <a:schemeClr val="dk1"/>
                </a:solidFill>
                <a:latin typeface="Arial"/>
                <a:ea typeface="Arial"/>
                <a:cs typeface="Arial"/>
                <a:sym typeface="Arial"/>
              </a:rPr>
              <a:t>fought on the Union side during the Civil War                 	 </a:t>
            </a:r>
            <a:endParaRPr sz="1600" b="0" i="0" u="none" strike="noStrike" cap="none">
              <a:solidFill>
                <a:schemeClr val="dk1"/>
              </a:solidFill>
              <a:latin typeface="Arial"/>
              <a:ea typeface="Arial"/>
              <a:cs typeface="Arial"/>
              <a:sym typeface="Arial"/>
            </a:endParaRPr>
          </a:p>
        </p:txBody>
      </p:sp>
      <p:sp>
        <p:nvSpPr>
          <p:cNvPr id="181" name="Google Shape;181;p27"/>
          <p:cNvSpPr txBox="1">
            <a:spLocks noGrp="1"/>
          </p:cNvSpPr>
          <p:nvPr>
            <p:ph type="body" idx="1"/>
          </p:nvPr>
        </p:nvSpPr>
        <p:spPr>
          <a:xfrm>
            <a:off x="1863213" y="3284538"/>
            <a:ext cx="3994500" cy="3725700"/>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sp>
        <p:nvSpPr>
          <p:cNvPr id="182" name="Google Shape;182;p27"/>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pic>
        <p:nvPicPr>
          <p:cNvPr id="183" name="Google Shape;183;p27" descr="https://lh5.googleusercontent.com/5vDEBZWlNWB9HdDQnFsQhVzx10k_TxMUx9jFB-QuJZ4akXfWWzQPtIBCiLUIHZmvPJt9etBkT8BXZGpVwZrwholZCzjIkcERYZMDaBPBMtloq7pX-4vy6AGScqe2Hd8EB-6wEb9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2263" y="1337186"/>
            <a:ext cx="2227247" cy="3696929"/>
          </a:xfrm>
          <a:prstGeom prst="rect">
            <a:avLst/>
          </a:prstGeom>
          <a:noFill/>
          <a:ln>
            <a:noFill/>
          </a:ln>
        </p:spPr>
      </p:pic>
      <p:pic>
        <p:nvPicPr>
          <p:cNvPr id="184" name="Google Shape;184;p27" descr="https://lh4.googleusercontent.com/MaxDpTC3vAxuV65gWgEVTlwOK7WM98Zsa4-yLI69ATfgaSjX7zGSmNAmBJ983kfoj5qUHI2NTVpAd8JXGZv7DIFKeddHS38EQF6cp3HvsQnkr_PxBtPD0iNWxIID9znpqtYtiju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66877" y="1353170"/>
            <a:ext cx="2691496" cy="35886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Colorado Veteran Images</a:t>
            </a:r>
            <a:endParaRPr sz="3600" b="1" i="0" u="none" strike="noStrike" cap="none">
              <a:solidFill>
                <a:schemeClr val="dk1"/>
              </a:solidFill>
              <a:latin typeface="Arial"/>
              <a:ea typeface="Arial"/>
              <a:cs typeface="Arial"/>
              <a:sym typeface="Arial"/>
            </a:endParaRPr>
          </a:p>
        </p:txBody>
      </p:sp>
      <p:sp>
        <p:nvSpPr>
          <p:cNvPr id="190" name="Google Shape;190;p28"/>
          <p:cNvSpPr txBox="1">
            <a:spLocks noGrp="1"/>
          </p:cNvSpPr>
          <p:nvPr>
            <p:ph type="body" idx="1"/>
          </p:nvPr>
        </p:nvSpPr>
        <p:spPr>
          <a:xfrm>
            <a:off x="457200" y="948475"/>
            <a:ext cx="2489100" cy="397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23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Flavio (Floyd) Martinez in WWII and in uniform with parents.</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The first image, from the Longmont Museum, shows a local soldier in uniform with his parents.  The other image is the same soldier or his brother in Germany.  </a:t>
            </a:r>
            <a:endParaRPr sz="1800" b="0" i="0" u="none" strike="noStrike" cap="none">
              <a:solidFill>
                <a:srgbClr val="000000"/>
              </a:solidFill>
              <a:latin typeface="Arial"/>
              <a:ea typeface="Arial"/>
              <a:cs typeface="Arial"/>
              <a:sym typeface="Arial"/>
            </a:endParaRPr>
          </a:p>
        </p:txBody>
      </p:sp>
      <p:sp>
        <p:nvSpPr>
          <p:cNvPr id="191" name="Google Shape;191;p28"/>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pic>
        <p:nvPicPr>
          <p:cNvPr id="192" name="Google Shape;192;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64750" y="1063378"/>
            <a:ext cx="2799699" cy="3947534"/>
          </a:xfrm>
          <a:prstGeom prst="rect">
            <a:avLst/>
          </a:prstGeom>
          <a:noFill/>
          <a:ln>
            <a:noFill/>
          </a:ln>
        </p:spPr>
      </p:pic>
      <p:pic>
        <p:nvPicPr>
          <p:cNvPr id="193" name="Google Shape;193;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28797" y="1063378"/>
            <a:ext cx="2757887" cy="39723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78658" y="196146"/>
            <a:ext cx="8917858"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1600" b="0" i="0" u="none" strike="noStrike" cap="none">
                <a:solidFill>
                  <a:schemeClr val="dk1"/>
                </a:solidFill>
                <a:latin typeface="Arial"/>
                <a:ea typeface="Arial"/>
                <a:cs typeface="Arial"/>
                <a:sym typeface="Arial"/>
              </a:rPr>
              <a:t>Philip Germer</a:t>
            </a:r>
            <a:r>
              <a:rPr lang="en" sz="1600" b="0"/>
              <a:t> of Trinidad </a:t>
            </a:r>
            <a:r>
              <a:rPr lang="en" sz="1600" b="0" i="0" u="none" strike="noStrike" cap="none">
                <a:solidFill>
                  <a:schemeClr val="dk1"/>
                </a:solidFill>
                <a:latin typeface="Arial"/>
                <a:ea typeface="Arial"/>
                <a:cs typeface="Arial"/>
                <a:sym typeface="Arial"/>
              </a:rPr>
              <a:t>in uniform, 1942.  He was a </a:t>
            </a:r>
            <a:r>
              <a:rPr lang="en" sz="1600" b="0"/>
              <a:t>paratrooper in the 101st Airborne Division.  Western </a:t>
            </a:r>
            <a:r>
              <a:rPr lang="en" sz="1600" b="0" i="0" u="none" strike="noStrike" cap="none">
                <a:solidFill>
                  <a:schemeClr val="dk1"/>
                </a:solidFill>
                <a:latin typeface="Arial"/>
                <a:ea typeface="Arial"/>
                <a:cs typeface="Arial"/>
                <a:sym typeface="Arial"/>
              </a:rPr>
              <a:t>Union telegram sent to Philip’s </a:t>
            </a:r>
            <a:r>
              <a:rPr lang="en" sz="1600" b="0"/>
              <a:t>parents, </a:t>
            </a:r>
            <a:r>
              <a:rPr lang="en" sz="1600" b="0" i="0" u="none" strike="noStrike" cap="none">
                <a:solidFill>
                  <a:schemeClr val="dk1"/>
                </a:solidFill>
                <a:latin typeface="Arial"/>
                <a:ea typeface="Arial"/>
                <a:cs typeface="Arial"/>
                <a:sym typeface="Arial"/>
              </a:rPr>
              <a:t>Melvin Germer and Dora Lucero</a:t>
            </a:r>
            <a:r>
              <a:rPr lang="en" sz="1600" b="0"/>
              <a:t>, </a:t>
            </a:r>
            <a:r>
              <a:rPr lang="en" sz="1600" b="0" i="0" u="none" strike="noStrike" cap="none">
                <a:solidFill>
                  <a:schemeClr val="dk1"/>
                </a:solidFill>
                <a:latin typeface="Arial"/>
                <a:ea typeface="Arial"/>
                <a:cs typeface="Arial"/>
                <a:sym typeface="Arial"/>
              </a:rPr>
              <a:t>announcing that he was killed in France</a:t>
            </a:r>
            <a:r>
              <a:rPr lang="en" sz="1600" b="0"/>
              <a:t> </a:t>
            </a:r>
            <a:r>
              <a:rPr lang="en" sz="1600" b="0" i="0" u="none" strike="noStrike" cap="none">
                <a:solidFill>
                  <a:schemeClr val="dk1"/>
                </a:solidFill>
                <a:latin typeface="Arial"/>
                <a:ea typeface="Arial"/>
                <a:cs typeface="Arial"/>
                <a:sym typeface="Arial"/>
              </a:rPr>
              <a:t>during the D-Day invasion, June 6, 1944.	</a:t>
            </a:r>
            <a:endParaRPr/>
          </a:p>
        </p:txBody>
      </p:sp>
      <p:sp>
        <p:nvSpPr>
          <p:cNvPr id="199" name="Google Shape;199;p29"/>
          <p:cNvSpPr txBox="1">
            <a:spLocks noGrp="1"/>
          </p:cNvSpPr>
          <p:nvPr>
            <p:ph type="body" idx="1"/>
          </p:nvPr>
        </p:nvSpPr>
        <p:spPr>
          <a:xfrm>
            <a:off x="1725561" y="3913238"/>
            <a:ext cx="3994500" cy="3725700"/>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sp>
        <p:nvSpPr>
          <p:cNvPr id="200" name="Google Shape;200;p29"/>
          <p:cNvSpPr txBox="1">
            <a:spLocks noGrp="1"/>
          </p:cNvSpPr>
          <p:nvPr>
            <p:ph type="body" idx="2"/>
          </p:nvPr>
        </p:nvSpPr>
        <p:spPr>
          <a:xfrm>
            <a:off x="4495749" y="1489150"/>
            <a:ext cx="3994500" cy="3725700"/>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pic>
        <p:nvPicPr>
          <p:cNvPr id="201" name="Google Shape;201;p29" descr="https://lh5.googleusercontent.com/YDdJ_k_dMAGrE6o8hGcl8csMRYUCOpI2x3SSyRYX7k3nW-V_onSkTSK1hRy8xbZElH2nSUPtz7NsRnQmUk4k0irUle0t_pewKc843GBEnwztp0XY0BDJLYgBwLk5sTR1hUpACXpQ"/>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9711" y="1200150"/>
            <a:ext cx="2881747" cy="3744312"/>
          </a:xfrm>
          <a:prstGeom prst="rect">
            <a:avLst/>
          </a:prstGeom>
          <a:noFill/>
          <a:ln>
            <a:noFill/>
          </a:ln>
        </p:spPr>
      </p:pic>
      <p:pic>
        <p:nvPicPr>
          <p:cNvPr id="202" name="Google Shape;202;p29" descr="https://lh6.googleusercontent.com/9oMafRiPh8gCPlpqTo0oGWX5ky4a97VReDEga-SJZ5nFxF6gUn_kioVLN_J09UGb8AsnCXqNG9wz_ZKMlQ_ieABvVshym_fVNmj9G01jMAxeCgBOJOC9e5jqdiP7P8G1IGdBasYV"/>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40499" y="1576475"/>
            <a:ext cx="5305000" cy="2851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265850" y="0"/>
            <a:ext cx="8751000" cy="12003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1600" b="0"/>
              <a:t>On left:    photo and start of a long poem in Spanish about Carlos Solano of Pueblo, who was</a:t>
            </a:r>
            <a:endParaRPr sz="1600" b="0"/>
          </a:p>
          <a:p>
            <a:pPr marL="0" lvl="0" indent="0" algn="l" rtl="0">
              <a:lnSpc>
                <a:spcPct val="100000"/>
              </a:lnSpc>
              <a:spcBef>
                <a:spcPts val="0"/>
              </a:spcBef>
              <a:spcAft>
                <a:spcPts val="0"/>
              </a:spcAft>
              <a:buNone/>
            </a:pPr>
            <a:r>
              <a:rPr lang="en" sz="1600" b="0"/>
              <a:t>                starting at the Navy Signal School, 1943</a:t>
            </a:r>
            <a:endParaRPr sz="1600" b="0"/>
          </a:p>
          <a:p>
            <a:pPr marL="0" lvl="0" indent="0" algn="l" rtl="0">
              <a:lnSpc>
                <a:spcPct val="150000"/>
              </a:lnSpc>
              <a:spcBef>
                <a:spcPts val="0"/>
              </a:spcBef>
              <a:spcAft>
                <a:spcPts val="0"/>
              </a:spcAft>
              <a:buNone/>
            </a:pPr>
            <a:r>
              <a:rPr lang="en" sz="1600" b="0"/>
              <a:t>On right:  photo of Richard Romero of Pueblo, killed in action in Vietnam in 1968</a:t>
            </a:r>
            <a:endParaRPr sz="1100" b="0">
              <a:latin typeface="Calibri"/>
              <a:ea typeface="Calibri"/>
              <a:cs typeface="Calibri"/>
              <a:sym typeface="Calibri"/>
            </a:endParaRPr>
          </a:p>
        </p:txBody>
      </p:sp>
      <p:sp>
        <p:nvSpPr>
          <p:cNvPr id="208" name="Google Shape;208;p30"/>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 </a:t>
            </a:r>
            <a:endParaRPr/>
          </a:p>
        </p:txBody>
      </p:sp>
      <p:sp>
        <p:nvSpPr>
          <p:cNvPr id="209" name="Google Shape;209;p30"/>
          <p:cNvSpPr txBox="1">
            <a:spLocks noGrp="1"/>
          </p:cNvSpPr>
          <p:nvPr>
            <p:ph type="body" idx="2"/>
          </p:nvPr>
        </p:nvSpPr>
        <p:spPr>
          <a:xfrm>
            <a:off x="4738499" y="1200150"/>
            <a:ext cx="39945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 </a:t>
            </a:r>
            <a:endParaRPr/>
          </a:p>
        </p:txBody>
      </p:sp>
      <p:pic>
        <p:nvPicPr>
          <p:cNvPr id="210" name="Google Shape;210;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2075" y="1258050"/>
            <a:ext cx="2959375" cy="3885450"/>
          </a:xfrm>
          <a:prstGeom prst="rect">
            <a:avLst/>
          </a:prstGeom>
          <a:noFill/>
          <a:ln>
            <a:noFill/>
          </a:ln>
        </p:spPr>
      </p:pic>
      <p:pic>
        <p:nvPicPr>
          <p:cNvPr id="211" name="Google Shape;211;p30" descr="Richard Romero"/>
          <p:cNvPicPr preferRelativeResize="0"/>
          <p:nvPr/>
        </p:nvPicPr>
        <p:blipFill>
          <a:blip r:embed="rId4">
            <a:alphaModFix/>
          </a:blip>
          <a:stretch>
            <a:fillRect/>
          </a:stretch>
        </p:blipFill>
        <p:spPr>
          <a:xfrm>
            <a:off x="5561150" y="1417800"/>
            <a:ext cx="2699450" cy="3599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600"/>
              </a:spcBef>
              <a:spcAft>
                <a:spcPts val="0"/>
              </a:spcAft>
              <a:buClr>
                <a:schemeClr val="dk1"/>
              </a:buClr>
              <a:buSzPts val="3600"/>
              <a:buFont typeface="Arial"/>
              <a:buNone/>
            </a:pPr>
            <a:r>
              <a:rPr lang="en" sz="3000" b="0"/>
              <a:t>Optional Activity:  </a:t>
            </a:r>
            <a:r>
              <a:rPr lang="en" sz="3000" b="0" i="0" u="none" strike="noStrike" cap="none">
                <a:solidFill>
                  <a:schemeClr val="dk1"/>
                </a:solidFill>
                <a:latin typeface="Arial"/>
                <a:ea typeface="Arial"/>
                <a:cs typeface="Arial"/>
                <a:sym typeface="Arial"/>
              </a:rPr>
              <a:t>Relating Documents to a Veterans Day Theme </a:t>
            </a:r>
            <a:endParaRPr sz="3600" b="1" i="0" u="none" strike="noStrike" cap="none">
              <a:solidFill>
                <a:schemeClr val="dk1"/>
              </a:solidFill>
              <a:latin typeface="Arial"/>
              <a:ea typeface="Arial"/>
              <a:cs typeface="Arial"/>
              <a:sym typeface="Arial"/>
            </a:endParaRPr>
          </a:p>
        </p:txBody>
      </p:sp>
      <p:sp>
        <p:nvSpPr>
          <p:cNvPr id="217" name="Google Shape;217;p3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The next 3 slides are from from the Boulder County Latino History Project.  Examine the photos.  The all are from the same family and connect to veterans from WWI through Vietnam.  </a:t>
            </a:r>
            <a:r>
              <a:rPr lang="en" sz="1800" b="0" i="0" u="none" strike="noStrike" cap="none">
                <a:solidFill>
                  <a:schemeClr val="dk1"/>
                </a:solidFill>
                <a:latin typeface="Arial"/>
                <a:ea typeface="Arial"/>
                <a:cs typeface="Arial"/>
                <a:sym typeface="Arial"/>
              </a:rPr>
              <a:t>How can you relate the themes of honor, patriotism and/or service to the photos?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chemeClr val="dk1"/>
                </a:solidFill>
                <a:latin typeface="Arial"/>
                <a:ea typeface="Arial"/>
                <a:cs typeface="Arial"/>
                <a:sym typeface="Arial"/>
              </a:rPr>
              <a:t>Some key questions to think about as you examine the photos</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60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What is in each photo?   How is it related to veterans?</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Why do you think the family chose to keep the photos?</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AutoNum type="arabicPeriod"/>
            </a:pPr>
            <a:r>
              <a:rPr lang="en" sz="1800" b="0" i="0" u="none" strike="noStrike" cap="none">
                <a:solidFill>
                  <a:schemeClr val="dk1"/>
                </a:solidFill>
                <a:latin typeface="Arial"/>
                <a:ea typeface="Arial"/>
                <a:cs typeface="Arial"/>
                <a:sym typeface="Arial"/>
              </a:rPr>
              <a:t>Which word (honor, patriotism and/or service) best describes the photos.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Links to Archuleta Family Photos.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	a.  </a:t>
            </a:r>
            <a:r>
              <a:rPr lang="en" sz="1400" b="0" i="0" u="sng" strike="noStrike" cap="none">
                <a:solidFill>
                  <a:schemeClr val="hlink"/>
                </a:solidFill>
                <a:latin typeface="Arial"/>
                <a:ea typeface="Arial"/>
                <a:cs typeface="Arial"/>
                <a:sym typeface="Arial"/>
                <a:hlinkClick r:id="rId3"/>
              </a:rPr>
              <a:t>Image one - 3 boys by WWI Memorial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	b.  </a:t>
            </a:r>
            <a:r>
              <a:rPr lang="en" sz="1400" b="0" i="0" u="sng" strike="noStrike" cap="none">
                <a:solidFill>
                  <a:schemeClr val="hlink"/>
                </a:solidFill>
                <a:latin typeface="Arial"/>
                <a:ea typeface="Arial"/>
                <a:cs typeface="Arial"/>
                <a:sym typeface="Arial"/>
                <a:hlinkClick r:id="rId4"/>
              </a:rPr>
              <a:t>Image two - Archuleta Men in Military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	c.  </a:t>
            </a:r>
            <a:r>
              <a:rPr lang="en" sz="1400" b="0" i="0" u="sng" strike="noStrike" cap="none">
                <a:solidFill>
                  <a:schemeClr val="hlink"/>
                </a:solidFill>
                <a:latin typeface="Arial"/>
                <a:ea typeface="Arial"/>
                <a:cs typeface="Arial"/>
                <a:sym typeface="Arial"/>
                <a:hlinkClick r:id="rId5"/>
              </a:rPr>
              <a:t>Image three - Arthur Archuleta Newspaper clipping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457200" y="138451"/>
            <a:ext cx="8229600" cy="69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Local Latino Veteran Stories</a:t>
            </a:r>
            <a:endParaRPr sz="3600" b="1" i="0" u="none" strike="noStrike" cap="none">
              <a:solidFill>
                <a:schemeClr val="dk1"/>
              </a:solidFill>
              <a:latin typeface="Arial"/>
              <a:ea typeface="Arial"/>
              <a:cs typeface="Arial"/>
              <a:sym typeface="Arial"/>
            </a:endParaRPr>
          </a:p>
        </p:txBody>
      </p:sp>
      <p:sp>
        <p:nvSpPr>
          <p:cNvPr id="223" name="Google Shape;223;p32"/>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Between WWI and WWII - WWI Memorial, Boulder County Courthouse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The memorial was erected to honor Boulder residents who served in WWI.  Just like today, the Courthouse on Pearl street was a common place for people to hang out.  Here two brothers and a friend relax.  WWII had already started in Europe.</a:t>
            </a:r>
            <a:endParaRPr sz="1800" b="0" i="0" u="none" strike="noStrike" cap="none">
              <a:solidFill>
                <a:srgbClr val="000000"/>
              </a:solidFill>
              <a:latin typeface="Arial"/>
              <a:ea typeface="Arial"/>
              <a:cs typeface="Arial"/>
              <a:sym typeface="Arial"/>
            </a:endParaRPr>
          </a:p>
        </p:txBody>
      </p:sp>
      <p:sp>
        <p:nvSpPr>
          <p:cNvPr id="224" name="Google Shape;224;p32"/>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pic>
        <p:nvPicPr>
          <p:cNvPr id="225" name="Google Shape;225;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72862" y="829051"/>
            <a:ext cx="3633323" cy="42460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Local Latino Veteran Stories</a:t>
            </a:r>
            <a:endParaRPr sz="3600" b="1" i="0" u="none" strike="noStrike" cap="none">
              <a:solidFill>
                <a:schemeClr val="dk1"/>
              </a:solidFill>
              <a:latin typeface="Arial"/>
              <a:ea typeface="Arial"/>
              <a:cs typeface="Arial"/>
              <a:sym typeface="Arial"/>
            </a:endParaRPr>
          </a:p>
        </p:txBody>
      </p:sp>
      <p:sp>
        <p:nvSpPr>
          <p:cNvPr id="231" name="Google Shape;231;p33"/>
          <p:cNvSpPr txBox="1">
            <a:spLocks noGrp="1"/>
          </p:cNvSpPr>
          <p:nvPr>
            <p:ph type="body" idx="1"/>
          </p:nvPr>
        </p:nvSpPr>
        <p:spPr>
          <a:xfrm>
            <a:off x="457200" y="1200150"/>
            <a:ext cx="3312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WWII through Vietnam - Archuleta Family Veterans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These photos and captions were submitted to the Boulder County Latino History Project by the Archuleta family.  </a:t>
            </a:r>
            <a:endParaRPr sz="1800" b="0" i="0" u="none" strike="noStrike" cap="none">
              <a:solidFill>
                <a:srgbClr val="000000"/>
              </a:solidFill>
              <a:latin typeface="Arial"/>
              <a:ea typeface="Arial"/>
              <a:cs typeface="Arial"/>
              <a:sym typeface="Arial"/>
            </a:endParaRPr>
          </a:p>
        </p:txBody>
      </p:sp>
      <p:sp>
        <p:nvSpPr>
          <p:cNvPr id="232" name="Google Shape;232;p33"/>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233" name="Google Shape;233;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9250" y="1292475"/>
            <a:ext cx="4930999" cy="3633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Arthur Archuleta of Boulder, WWII soldier killed in action.   His remains were returned from a cemetery in Germany.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The photos and newspaper clipping were submitted to the BCLHP by the family.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sng" strike="noStrike" cap="none">
                <a:solidFill>
                  <a:schemeClr val="hlink"/>
                </a:solidFill>
                <a:latin typeface="Arial"/>
                <a:ea typeface="Arial"/>
                <a:cs typeface="Arial"/>
                <a:sym typeface="Arial"/>
                <a:hlinkClick r:id="rId3"/>
              </a:rPr>
              <a:t>Click here to access that page.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000" b="0" i="0" u="none" strike="noStrike" cap="none">
              <a:solidFill>
                <a:srgbClr val="000000"/>
              </a:solidFill>
              <a:latin typeface="Arial"/>
              <a:ea typeface="Arial"/>
              <a:cs typeface="Arial"/>
              <a:sym typeface="Arial"/>
            </a:endParaRPr>
          </a:p>
        </p:txBody>
      </p:sp>
      <p:sp>
        <p:nvSpPr>
          <p:cNvPr id="239" name="Google Shape;239;p34"/>
          <p:cNvSpPr txBox="1">
            <a:spLocks noGrp="1"/>
          </p:cNvSpPr>
          <p:nvPr>
            <p:ph type="title"/>
          </p:nvPr>
        </p:nvSpPr>
        <p:spPr>
          <a:xfrm>
            <a:off x="-53950" y="205975"/>
            <a:ext cx="74871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Local Latino Veteran Stories</a:t>
            </a:r>
            <a:endParaRPr sz="3000" b="1" i="0" u="none" strike="noStrike" cap="none">
              <a:solidFill>
                <a:schemeClr val="dk1"/>
              </a:solidFill>
              <a:latin typeface="Arial"/>
              <a:ea typeface="Arial"/>
              <a:cs typeface="Arial"/>
              <a:sym typeface="Arial"/>
            </a:endParaRPr>
          </a:p>
        </p:txBody>
      </p:sp>
      <p:sp>
        <p:nvSpPr>
          <p:cNvPr id="240" name="Google Shape;240;p3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pic>
        <p:nvPicPr>
          <p:cNvPr id="241" name="Google Shape;241;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65400" y="107750"/>
            <a:ext cx="3236501" cy="4976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Veterans Day - Connecting to You</a:t>
            </a:r>
            <a:endParaRPr sz="3600" b="1" i="0" u="none" strike="noStrike" cap="none">
              <a:solidFill>
                <a:schemeClr val="dk1"/>
              </a:solidFill>
              <a:latin typeface="Arial"/>
              <a:ea typeface="Arial"/>
              <a:cs typeface="Arial"/>
              <a:sym typeface="Arial"/>
            </a:endParaRPr>
          </a:p>
        </p:txBody>
      </p:sp>
      <p:sp>
        <p:nvSpPr>
          <p:cNvPr id="247" name="Google Shape;247;p35"/>
          <p:cNvSpPr txBox="1">
            <a:spLocks noGrp="1"/>
          </p:cNvSpPr>
          <p:nvPr>
            <p:ph type="body" idx="1"/>
          </p:nvPr>
        </p:nvSpPr>
        <p:spPr>
          <a:xfrm>
            <a:off x="457200" y="1063375"/>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1. Find a family photo of a veteran.   Learn and record details of their service.  What years?  Locations?  Rank?  Duties?  Awards?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2. Ask your parents or grandparents if they know any stories about veterans in your family.  Ask to record what they remember.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3. Take a trip to a local veterans memorial. Examine the names on the memorial?  Are there any Latino names?   Write a report for your school to be shared on Veterans Day.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4. Learn about local veterans organizations.  Contact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5. Go online to explore a topic or question about veterans that interests you.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6. Write a letter to a local veterans organization thanking them for their service.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Veterans Day: Celebrating Diversity</a:t>
            </a:r>
            <a:endParaRPr sz="3600" b="1" i="0" u="none" strike="noStrike" cap="none">
              <a:solidFill>
                <a:schemeClr val="dk1"/>
              </a:solidFill>
              <a:latin typeface="Arial"/>
              <a:ea typeface="Arial"/>
              <a:cs typeface="Arial"/>
              <a:sym typeface="Arial"/>
            </a:endParaRPr>
          </a:p>
        </p:txBody>
      </p:sp>
      <p:sp>
        <p:nvSpPr>
          <p:cNvPr id="40" name="Google Shape;40;p9"/>
          <p:cNvSpPr txBox="1">
            <a:spLocks noGrp="1"/>
          </p:cNvSpPr>
          <p:nvPr>
            <p:ph type="body" idx="1"/>
          </p:nvPr>
        </p:nvSpPr>
        <p:spPr>
          <a:xfrm>
            <a:off x="457200" y="965075"/>
            <a:ext cx="8229600" cy="39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000000"/>
                </a:solidFill>
                <a:latin typeface="Arial"/>
                <a:ea typeface="Arial"/>
                <a:cs typeface="Arial"/>
                <a:sym typeface="Arial"/>
              </a:rPr>
              <a:t>Step-by-Step Procedures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600"/>
              </a:spcBef>
              <a:spcAft>
                <a:spcPts val="0"/>
              </a:spcAft>
              <a:buClr>
                <a:srgbClr val="000000"/>
              </a:buClr>
              <a:buSzPts val="1400"/>
              <a:buFont typeface="Arial"/>
              <a:buAutoNum type="arabicPeriod"/>
            </a:pPr>
            <a:r>
              <a:rPr lang="en" sz="1400" b="0" i="0" u="none" strike="noStrike" cap="none">
                <a:solidFill>
                  <a:srgbClr val="000000"/>
                </a:solidFill>
                <a:latin typeface="Arial"/>
                <a:ea typeface="Arial"/>
                <a:cs typeface="Arial"/>
                <a:sym typeface="Arial"/>
              </a:rPr>
              <a:t>Handout note taking form to students.  Explain each of the boxes.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rial"/>
                <a:ea typeface="Arial"/>
                <a:cs typeface="Arial"/>
                <a:sym typeface="Arial"/>
              </a:rPr>
              <a:t>Ask students what what they know about veterans and/or Veterans Day.  This could be used as a pre/post test.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rial"/>
                <a:ea typeface="Arial"/>
                <a:cs typeface="Arial"/>
                <a:sym typeface="Arial"/>
              </a:rPr>
              <a:t>Ask students to define the 3 Veterans Day Power Words:  Honor, Patriotism, Service.  Why do we associate these words with Veterans?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rial"/>
                <a:ea typeface="Arial"/>
                <a:cs typeface="Arial"/>
                <a:sym typeface="Arial"/>
              </a:rPr>
              <a:t>Tell students that they are going to learn some history of Veterans Day, some stories about diverse veterans and some local Latino Veteran History.  Also tell them that they may get a chance to learn more on their own.</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rial"/>
                <a:ea typeface="Arial"/>
                <a:cs typeface="Arial"/>
                <a:sym typeface="Arial"/>
              </a:rPr>
              <a:t>Show the slides.   You or another student can read the text with each slide. Pause frequently to allow students note taking time.   Feel free to expand or contract the amount of information shared on each slide.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 sz="1400" b="0" i="0" u="none" strike="noStrike" cap="none">
                <a:solidFill>
                  <a:srgbClr val="000000"/>
                </a:solidFill>
                <a:latin typeface="Arial"/>
                <a:ea typeface="Arial"/>
                <a:cs typeface="Arial"/>
                <a:sym typeface="Arial"/>
              </a:rPr>
              <a:t>If you choose, you can extend the lesson by doing the Relating Documents to a Veterans Day theme.  A list of web sites for a follow-up research extension are included.  Another extension would be to invite a panel of Veterans to your classroom to discuss their experiences.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For Teachers:  Links for extensions</a:t>
            </a:r>
            <a:endParaRPr sz="3600" b="1" i="0" u="none" strike="noStrike" cap="none">
              <a:solidFill>
                <a:schemeClr val="dk1"/>
              </a:solidFill>
              <a:latin typeface="Arial"/>
              <a:ea typeface="Arial"/>
              <a:cs typeface="Arial"/>
              <a:sym typeface="Arial"/>
            </a:endParaRPr>
          </a:p>
        </p:txBody>
      </p:sp>
      <p:sp>
        <p:nvSpPr>
          <p:cNvPr id="253" name="Google Shape;253;p36"/>
          <p:cNvSpPr txBox="1">
            <a:spLocks noGrp="1"/>
          </p:cNvSpPr>
          <p:nvPr>
            <p:ph type="body" idx="1"/>
          </p:nvPr>
        </p:nvSpPr>
        <p:spPr>
          <a:xfrm>
            <a:off x="457200" y="975375"/>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3"/>
              </a:rPr>
              <a:t>History of Veterans Day from Department of Veterans Affairs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4"/>
              </a:rPr>
              <a:t>Veterans Day Project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5"/>
              </a:rPr>
              <a:t>Veterans Day Library of Congress Primary Source Materials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6"/>
              </a:rPr>
              <a:t>History Channel Page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7"/>
              </a:rPr>
              <a:t>History of Veterans Day Videos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8"/>
              </a:rPr>
              <a:t>Latinos in WWI and WWII</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9"/>
              </a:rPr>
              <a:t>Latinos and Latinas in WWII</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10"/>
              </a:rPr>
              <a:t>Navajo Code Talkers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11"/>
              </a:rPr>
              <a:t>Japanese, African Americans and Latinos in WWII</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12"/>
              </a:rPr>
              <a:t>Iraq and Afghanistan Veterans of America - Women’s page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13"/>
              </a:rPr>
              <a:t>Veterans Memorials Article from AAA Magazine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14"/>
              </a:rPr>
              <a:t>Boulder County Latino HIstory Project Search Page</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sng" strike="noStrike" cap="none">
                <a:solidFill>
                  <a:schemeClr val="hlink"/>
                </a:solidFill>
                <a:latin typeface="Arial"/>
                <a:ea typeface="Arial"/>
                <a:cs typeface="Arial"/>
                <a:sym typeface="Arial"/>
                <a:hlinkClick r:id="rId15"/>
              </a:rPr>
              <a:t>Northridge elementary memorial </a:t>
            </a:r>
            <a:r>
              <a:rPr lang="en"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But this story—Born in Mexico, Killed in Iraq, and now honored with his name on a U.S. Navy war ship is pretty impressive.  Check it out.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en" sz="1100" b="0" i="0" u="sng" strike="noStrike" cap="none">
                <a:solidFill>
                  <a:schemeClr val="hlink"/>
                </a:solidFill>
                <a:latin typeface="Arial"/>
                <a:ea typeface="Arial"/>
                <a:cs typeface="Arial"/>
                <a:sym typeface="Arial"/>
                <a:hlinkClick r:id="rId16"/>
              </a:rPr>
              <a:t>http://www.npr.org/2015/10/31/453393934/a-naval-ship-christening-in-the-name-of-a-fallen-war-hero</a:t>
            </a:r>
            <a:endParaRPr sz="1100" b="0" i="0" u="sng" strike="noStrike" cap="none">
              <a:solidFill>
                <a:schemeClr val="hlink"/>
              </a:solidFill>
              <a:latin typeface="Arial"/>
              <a:ea typeface="Arial"/>
              <a:cs typeface="Arial"/>
              <a:sym typeface="Arial"/>
              <a:hlinkClick r:id="rId16"/>
            </a:endParaRPr>
          </a:p>
          <a:p>
            <a:pPr marL="0" marR="0" lvl="0" indent="0" algn="l" rtl="0">
              <a:lnSpc>
                <a:spcPct val="100000"/>
              </a:lnSpc>
              <a:spcBef>
                <a:spcPts val="600"/>
              </a:spcBef>
              <a:spcAft>
                <a:spcPts val="0"/>
              </a:spcAft>
              <a:buClr>
                <a:srgbClr val="000000"/>
              </a:buClr>
              <a:buSzPts val="30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338725"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600"/>
              </a:spcBef>
              <a:spcAft>
                <a:spcPts val="0"/>
              </a:spcAft>
              <a:buClr>
                <a:schemeClr val="dk1"/>
              </a:buClr>
              <a:buSzPts val="1100"/>
              <a:buFont typeface="Arial"/>
              <a:buNone/>
            </a:pPr>
            <a:r>
              <a:rPr lang="en" sz="3000" b="1" i="0" u="none" strike="noStrike" cap="none">
                <a:solidFill>
                  <a:schemeClr val="dk1"/>
                </a:solidFill>
                <a:latin typeface="Arial"/>
                <a:ea typeface="Arial"/>
                <a:cs typeface="Arial"/>
                <a:sym typeface="Arial"/>
              </a:rPr>
              <a:t>For teachers:  The history of Veterans Day</a:t>
            </a:r>
            <a:endParaRPr sz="3600" b="1" i="0" u="none" strike="noStrike" cap="none">
              <a:solidFill>
                <a:schemeClr val="dk1"/>
              </a:solidFill>
              <a:latin typeface="Arial"/>
              <a:ea typeface="Arial"/>
              <a:cs typeface="Arial"/>
              <a:sym typeface="Arial"/>
            </a:endParaRPr>
          </a:p>
        </p:txBody>
      </p:sp>
      <p:sp>
        <p:nvSpPr>
          <p:cNvPr id="259" name="Google Shape;259;p37"/>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Overview- </a:t>
            </a:r>
            <a:r>
              <a:rPr lang="en" sz="1400" b="0" i="0" u="none" strike="noStrike" cap="none">
                <a:solidFill>
                  <a:schemeClr val="dk1"/>
                </a:solidFill>
                <a:latin typeface="Arial"/>
                <a:ea typeface="Arial"/>
                <a:cs typeface="Arial"/>
                <a:sym typeface="Arial"/>
              </a:rPr>
              <a:t>Veterans Day is used to explore diverse contributions to the American Armed Services across time.  The history of Veterans Day and Boulder County Latino veterans Stories are highlighted.  A relating documents to Veterans themes is included.  Extensions include choices for students to explore veterans’ history.</a:t>
            </a:r>
            <a:r>
              <a:rPr lang="en" sz="1800" b="0" i="0" u="none" strike="noStrike" cap="none">
                <a:solidFill>
                  <a:schemeClr val="dk1"/>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600"/>
              </a:spcBef>
              <a:spcAft>
                <a:spcPts val="0"/>
              </a:spcAft>
              <a:buClr>
                <a:schemeClr val="dk1"/>
              </a:buClr>
              <a:buSzPts val="1100"/>
              <a:buFont typeface="Arial"/>
              <a:buNone/>
            </a:pPr>
            <a:r>
              <a:rPr lang="en" sz="3000" b="1" i="0" u="none" strike="noStrike" cap="none">
                <a:solidFill>
                  <a:schemeClr val="dk1"/>
                </a:solidFill>
                <a:latin typeface="Arial"/>
                <a:ea typeface="Arial"/>
                <a:cs typeface="Arial"/>
                <a:sym typeface="Arial"/>
              </a:rPr>
              <a:t>For Teachers: The history of Veterans Day</a:t>
            </a:r>
            <a:endParaRPr sz="3000" b="1" i="0" u="none" strike="noStrike" cap="none">
              <a:solidFill>
                <a:schemeClr val="dk1"/>
              </a:solidFill>
              <a:latin typeface="Arial"/>
              <a:ea typeface="Arial"/>
              <a:cs typeface="Arial"/>
              <a:sym typeface="Arial"/>
            </a:endParaRPr>
          </a:p>
        </p:txBody>
      </p:sp>
      <p:sp>
        <p:nvSpPr>
          <p:cNvPr id="265" name="Google Shape;265;p3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Standards &amp;/or Objectives &amp;/or Goal</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en" sz="1200" b="0" i="0" u="none" strike="noStrike" cap="none">
                <a:solidFill>
                  <a:schemeClr val="dk1"/>
                </a:solidFill>
                <a:latin typeface="Arial"/>
                <a:ea typeface="Arial"/>
                <a:cs typeface="Arial"/>
                <a:sym typeface="Arial"/>
              </a:rPr>
              <a:t>Several multi-cultural veteran contributions to U.S. military history.  Appreciation of contributions made by all kinds of people to American military.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en" sz="1200" b="0" i="0" u="none" strike="noStrike" cap="none">
                <a:solidFill>
                  <a:schemeClr val="dk1"/>
                </a:solidFill>
                <a:latin typeface="Arial"/>
                <a:ea typeface="Arial"/>
                <a:cs typeface="Arial"/>
                <a:sym typeface="Arial"/>
              </a:rPr>
              <a:t>Local Latino veteran contributions to U.S. military history.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Extensions offers opportunity for research into family military history or other topics of student interest.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High School Evidence Outcome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Examine and evaluate issues of unity and diversity from Reconstruction to present. Topics to include but not limited to the rise and fall of Jim Crow, role of patriotism, and the role of religion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Middle School Evidence Outcome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Evaluate the impact of different factors – on topics to include but not limited to gender, age, ethnicity and class– on groups and individuals in this time period and the impact of these groups and individuals on the events of the time period.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Elementary Evidence Outcome: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dk1"/>
                </a:solidFill>
                <a:latin typeface="Arial"/>
                <a:ea typeface="Arial"/>
                <a:cs typeface="Arial"/>
                <a:sym typeface="Arial"/>
              </a:rPr>
              <a:t>Describe the history, interaction, and contribution of the various peoples and cultures that have lived in or migrated to a community or region.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600"/>
              </a:spcBef>
              <a:spcAft>
                <a:spcPts val="0"/>
              </a:spcAft>
              <a:buClr>
                <a:schemeClr val="dk1"/>
              </a:buClr>
              <a:buSzPts val="1100"/>
              <a:buFont typeface="Arial"/>
              <a:buNone/>
            </a:pPr>
            <a:r>
              <a:rPr lang="en" sz="3000" b="1" i="0" u="none" strike="noStrike" cap="none">
                <a:solidFill>
                  <a:schemeClr val="dk1"/>
                </a:solidFill>
                <a:latin typeface="Arial"/>
                <a:ea typeface="Arial"/>
                <a:cs typeface="Arial"/>
                <a:sym typeface="Arial"/>
              </a:rPr>
              <a:t>For teachers: The history of Veterans Day</a:t>
            </a:r>
            <a:endParaRPr sz="3600" b="1" i="0" u="none" strike="noStrike" cap="none">
              <a:solidFill>
                <a:schemeClr val="dk1"/>
              </a:solidFill>
              <a:latin typeface="Arial"/>
              <a:ea typeface="Arial"/>
              <a:cs typeface="Arial"/>
              <a:sym typeface="Arial"/>
            </a:endParaRPr>
          </a:p>
        </p:txBody>
      </p:sp>
      <p:sp>
        <p:nvSpPr>
          <p:cNvPr id="271" name="Google Shape;271;p39"/>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Materials and Links:   Embedded in slides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600"/>
              </a:spcBef>
              <a:spcAft>
                <a:spcPts val="0"/>
              </a:spcAft>
              <a:buClr>
                <a:schemeClr val="dk1"/>
              </a:buClr>
              <a:buSzPts val="1100"/>
              <a:buFont typeface="Arial"/>
              <a:buNone/>
            </a:pPr>
            <a:r>
              <a:rPr lang="en" sz="3000" b="1" i="0" u="none" strike="noStrike" cap="none">
                <a:solidFill>
                  <a:schemeClr val="dk1"/>
                </a:solidFill>
                <a:latin typeface="Arial"/>
                <a:ea typeface="Arial"/>
                <a:cs typeface="Arial"/>
                <a:sym typeface="Arial"/>
              </a:rPr>
              <a:t>For teachers: The history of Veterans Day</a:t>
            </a:r>
            <a:endParaRPr sz="3600" b="1" i="0" u="none" strike="noStrike" cap="none">
              <a:solidFill>
                <a:schemeClr val="dk1"/>
              </a:solidFill>
              <a:latin typeface="Arial"/>
              <a:ea typeface="Arial"/>
              <a:cs typeface="Arial"/>
              <a:sym typeface="Arial"/>
            </a:endParaRPr>
          </a:p>
        </p:txBody>
      </p:sp>
      <p:sp>
        <p:nvSpPr>
          <p:cNvPr id="277" name="Google Shape;277;p40"/>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Adaptations or Modifications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Students can be put into pairs to take notes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A student can take notes on a whiteboard or chart paper for other students to copy.</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The teacher can select a single extension activity for all students to complete.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Measures of Learning</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60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The note taking device can be collected and scored.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A short pre/post test asking student to list 5-10 things they know about Veterans Day can be given before and after the lesson.</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The extensions activities can be used as evidence of learning.</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1419600" y="4705075"/>
            <a:ext cx="5830500" cy="35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 sz="1400" b="0" i="0" u="none" strike="noStrike" cap="none">
                <a:solidFill>
                  <a:schemeClr val="dk1"/>
                </a:solidFill>
                <a:latin typeface="Arial"/>
                <a:ea typeface="Arial"/>
                <a:cs typeface="Arial"/>
                <a:sym typeface="Arial"/>
              </a:rPr>
              <a:t>Student Note Taking Form</a:t>
            </a:r>
            <a:endParaRPr sz="1400" b="0" i="0" u="none" strike="noStrike" cap="none">
              <a:solidFill>
                <a:schemeClr val="dk1"/>
              </a:solidFill>
              <a:latin typeface="Arial"/>
              <a:ea typeface="Arial"/>
              <a:cs typeface="Arial"/>
              <a:sym typeface="Arial"/>
            </a:endParaRPr>
          </a:p>
        </p:txBody>
      </p:sp>
      <p:graphicFrame>
        <p:nvGraphicFramePr>
          <p:cNvPr id="46" name="Google Shape;46;p10"/>
          <p:cNvGraphicFramePr/>
          <p:nvPr/>
        </p:nvGraphicFramePr>
        <p:xfrm>
          <a:off x="380400" y="264175"/>
          <a:ext cx="3000000" cy="3000000"/>
        </p:xfrm>
        <a:graphic>
          <a:graphicData uri="http://schemas.openxmlformats.org/drawingml/2006/table">
            <a:tbl>
              <a:tblPr>
                <a:noFill/>
                <a:tableStyleId>{2377DA82-A102-49BD-9052-027BF6E13F62}</a:tableStyleId>
              </a:tblPr>
              <a:tblGrid>
                <a:gridCol w="2838950">
                  <a:extLst>
                    <a:ext uri="{9D8B030D-6E8A-4147-A177-3AD203B41FA5}">
                      <a16:colId xmlns:a16="http://schemas.microsoft.com/office/drawing/2014/main" val="20000"/>
                    </a:ext>
                  </a:extLst>
                </a:gridCol>
                <a:gridCol w="2838950">
                  <a:extLst>
                    <a:ext uri="{9D8B030D-6E8A-4147-A177-3AD203B41FA5}">
                      <a16:colId xmlns:a16="http://schemas.microsoft.com/office/drawing/2014/main" val="20001"/>
                    </a:ext>
                  </a:extLst>
                </a:gridCol>
                <a:gridCol w="2838950">
                  <a:extLst>
                    <a:ext uri="{9D8B030D-6E8A-4147-A177-3AD203B41FA5}">
                      <a16:colId xmlns:a16="http://schemas.microsoft.com/office/drawing/2014/main" val="20002"/>
                    </a:ext>
                  </a:extLst>
                </a:gridCol>
              </a:tblGrid>
              <a:tr h="2198550">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t>Veterans Day </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Name_____________________</a:t>
                      </a:r>
                      <a:endParaRPr sz="1000" u="none" strike="noStrike" cap="none"/>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History of Veterans Day</a:t>
                      </a:r>
                      <a:r>
                        <a:rPr lang="en" sz="1000" u="none" strike="noStrike" cap="none">
                          <a:solidFill>
                            <a:schemeClr val="dk1"/>
                          </a:solidFill>
                        </a:rPr>
                        <a:t> </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rPr>
                        <a:t>3 Details</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rPr>
                        <a:t>1.</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rPr>
                        <a:t>2.</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rPr>
                        <a:t>3.</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Write 4 words and/or draw 4 images that stick in your mind</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t>HIstorical Diverse Veteran Stories</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Select 2</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1.</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2.</a:t>
                      </a:r>
                      <a:endParaRPr sz="1000" u="none" strike="noStrike" cap="none"/>
                    </a:p>
                  </a:txBody>
                  <a:tcPr marL="91425" marR="91425" marT="91425" marB="91425"/>
                </a:tc>
                <a:extLst>
                  <a:ext uri="{0D108BD9-81ED-4DB2-BD59-A6C34878D82A}">
                    <a16:rowId xmlns:a16="http://schemas.microsoft.com/office/drawing/2014/main" val="10000"/>
                  </a:ext>
                </a:extLst>
              </a:tr>
              <a:tr h="227637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         Colorado Latino Veteran Stories</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Select 2</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1.</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2.</a:t>
                      </a:r>
                      <a:endParaRPr sz="10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In what ways are these Power Words associated with veterans? </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 </a:t>
                      </a:r>
                      <a:r>
                        <a:rPr lang="en" sz="1000" u="none" strike="noStrike" cap="none">
                          <a:solidFill>
                            <a:schemeClr val="dk1"/>
                          </a:solidFill>
                        </a:rPr>
                        <a:t> </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Honor </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Patriotism</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rPr>
                        <a:t>Service</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t>My Extension Plans </a:t>
                      </a:r>
                      <a:r>
                        <a:rPr lang="en" sz="1000" u="none" strike="noStrike" cap="none"/>
                        <a:t>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What do you want to learn more about? Please circle one</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Family Military History?</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Veterans Monuments &amp; Memorials?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Celebrating Diverse Veterans History?</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Local Latino Connections?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 sz="1000" u="none" strike="noStrike" cap="none"/>
                        <a:t>Other Local Connections?</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47" name="Google Shape;47;p10"/>
          <p:cNvGraphicFramePr/>
          <p:nvPr/>
        </p:nvGraphicFramePr>
        <p:xfrm>
          <a:off x="3259600" y="866575"/>
          <a:ext cx="3000000" cy="3000000"/>
        </p:xfrm>
        <a:graphic>
          <a:graphicData uri="http://schemas.openxmlformats.org/drawingml/2006/table">
            <a:tbl>
              <a:tblPr>
                <a:noFill/>
                <a:tableStyleId>{2377DA82-A102-49BD-9052-027BF6E13F62}</a:tableStyleId>
              </a:tblPr>
              <a:tblGrid>
                <a:gridCol w="1379225">
                  <a:extLst>
                    <a:ext uri="{9D8B030D-6E8A-4147-A177-3AD203B41FA5}">
                      <a16:colId xmlns:a16="http://schemas.microsoft.com/office/drawing/2014/main" val="20000"/>
                    </a:ext>
                  </a:extLst>
                </a:gridCol>
                <a:gridCol w="1379225">
                  <a:extLst>
                    <a:ext uri="{9D8B030D-6E8A-4147-A177-3AD203B41FA5}">
                      <a16:colId xmlns:a16="http://schemas.microsoft.com/office/drawing/2014/main" val="20001"/>
                    </a:ext>
                  </a:extLst>
                </a:gridCol>
              </a:tblGrid>
              <a:tr h="705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870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2400" b="0" i="0" u="none" strike="noStrike" cap="none">
                <a:solidFill>
                  <a:srgbClr val="000000"/>
                </a:solidFill>
                <a:latin typeface="Arial"/>
                <a:ea typeface="Arial"/>
                <a:cs typeface="Arial"/>
                <a:sym typeface="Arial"/>
              </a:rPr>
              <a:t>Ask student to share how what they think these words mean in a Veterans Day context.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2400" b="0" i="0" u="none" strike="noStrike" cap="none">
                <a:solidFill>
                  <a:srgbClr val="000000"/>
                </a:solidFill>
                <a:latin typeface="Arial"/>
                <a:ea typeface="Arial"/>
                <a:cs typeface="Arial"/>
                <a:sym typeface="Arial"/>
              </a:rPr>
              <a:t>Honor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2400" b="0" i="0" u="none" strike="noStrike" cap="none">
                <a:solidFill>
                  <a:srgbClr val="000000"/>
                </a:solidFill>
                <a:latin typeface="Arial"/>
                <a:ea typeface="Arial"/>
                <a:cs typeface="Arial"/>
                <a:sym typeface="Arial"/>
              </a:rPr>
              <a:t>Patriotism</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2400" b="0" i="0" u="none" strike="noStrike" cap="none">
                <a:solidFill>
                  <a:srgbClr val="000000"/>
                </a:solidFill>
                <a:latin typeface="Arial"/>
                <a:ea typeface="Arial"/>
                <a:cs typeface="Arial"/>
                <a:sym typeface="Arial"/>
              </a:rPr>
              <a:t>Service</a:t>
            </a:r>
            <a:endParaRPr sz="2400" b="0" i="0" u="none" strike="noStrike" cap="none">
              <a:solidFill>
                <a:srgbClr val="000000"/>
              </a:solidFill>
              <a:latin typeface="Arial"/>
              <a:ea typeface="Arial"/>
              <a:cs typeface="Arial"/>
              <a:sym typeface="Arial"/>
            </a:endParaRPr>
          </a:p>
        </p:txBody>
      </p:sp>
      <p:sp>
        <p:nvSpPr>
          <p:cNvPr id="53" name="Google Shape;53;p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Veteran’s Day Power Words</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3000"/>
              <a:buFont typeface="Arial"/>
              <a:buNone/>
            </a:pPr>
            <a:r>
              <a:rPr lang="en" sz="1400" b="1" i="0" u="none" strike="noStrike" cap="none">
                <a:solidFill>
                  <a:srgbClr val="000000"/>
                </a:solidFill>
                <a:latin typeface="Arial"/>
                <a:ea typeface="Arial"/>
                <a:cs typeface="Arial"/>
                <a:sym typeface="Arial"/>
              </a:rPr>
              <a:t>History Channel - </a:t>
            </a:r>
            <a:r>
              <a:rPr lang="en" sz="1400" b="1" i="0" u="sng" strike="noStrike" cap="none">
                <a:solidFill>
                  <a:schemeClr val="hlink"/>
                </a:solidFill>
                <a:latin typeface="Arial"/>
                <a:ea typeface="Arial"/>
                <a:cs typeface="Arial"/>
                <a:sym typeface="Arial"/>
                <a:hlinkClick r:id="rId3"/>
              </a:rPr>
              <a:t>Click Here for more from the History Channel</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101010"/>
                </a:solidFill>
                <a:latin typeface="Arial"/>
                <a:ea typeface="Arial"/>
                <a:cs typeface="Arial"/>
                <a:sym typeface="Arial"/>
              </a:rPr>
              <a:t>*</a:t>
            </a:r>
            <a:r>
              <a:rPr lang="en" sz="1400" b="1" i="0" u="none" strike="noStrike" cap="none">
                <a:solidFill>
                  <a:srgbClr val="101010"/>
                </a:solidFill>
                <a:latin typeface="Arial"/>
                <a:ea typeface="Arial"/>
                <a:cs typeface="Arial"/>
                <a:sym typeface="Arial"/>
              </a:rPr>
              <a:t>Veterans Day originated as “Armistice Day”</a:t>
            </a:r>
            <a:r>
              <a:rPr lang="en" sz="1400" b="0" i="0" u="none" strike="noStrike" cap="none">
                <a:solidFill>
                  <a:srgbClr val="101010"/>
                </a:solidFill>
                <a:latin typeface="Arial"/>
                <a:ea typeface="Arial"/>
                <a:cs typeface="Arial"/>
                <a:sym typeface="Arial"/>
              </a:rPr>
              <a:t> on Nov. 11, 1919, the first anniversary of the end of World War I. Congress passed a resolution in 1926 for an annual observance, and Nov. 11 became a national holiday beginning in 1938. </a:t>
            </a:r>
            <a:endParaRPr sz="1400" b="0" i="0" u="none" strike="noStrike" cap="none">
              <a:solidFill>
                <a:srgbClr val="10101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101010"/>
                </a:solidFill>
                <a:latin typeface="Arial"/>
                <a:ea typeface="Arial"/>
                <a:cs typeface="Arial"/>
                <a:sym typeface="Arial"/>
              </a:rPr>
              <a:t>*Veterans Day is not to be confused with Memorial Day–a common misunderstanding, according to the U.S. Department of Veterans Affairs. Memorial Day (the fourth Monday in May) honors American service members who died in service to their country or as a result of injuries incurred during battle, while </a:t>
            </a:r>
            <a:r>
              <a:rPr lang="en" sz="1400" b="1" i="0" u="none" strike="noStrike" cap="none">
                <a:solidFill>
                  <a:srgbClr val="101010"/>
                </a:solidFill>
                <a:latin typeface="Arial"/>
                <a:ea typeface="Arial"/>
                <a:cs typeface="Arial"/>
                <a:sym typeface="Arial"/>
              </a:rPr>
              <a:t>Veterans Day pays tribute to all American veterans–living or dead–but especially gives thanks to living veterans who served their country honorably during war or peacetime.</a:t>
            </a:r>
            <a:endParaRPr sz="1400" b="1" i="0" u="none" strike="noStrike" cap="none">
              <a:solidFill>
                <a:srgbClr val="10101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101010"/>
                </a:solidFill>
                <a:latin typeface="Arial"/>
                <a:ea typeface="Arial"/>
                <a:cs typeface="Arial"/>
                <a:sym typeface="Arial"/>
              </a:rPr>
              <a:t>*</a:t>
            </a:r>
            <a:r>
              <a:rPr lang="en" sz="1400" b="0" i="0" u="none" strike="noStrike" cap="none">
                <a:solidFill>
                  <a:srgbClr val="333333"/>
                </a:solidFill>
                <a:latin typeface="Arial"/>
                <a:ea typeface="Arial"/>
                <a:cs typeface="Arial"/>
                <a:sym typeface="Arial"/>
              </a:rPr>
              <a:t>In 1954, President Eisenhower officially changed the name of the holiday from Armistice Day to Veterans Day.</a:t>
            </a: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333333"/>
                </a:solidFill>
                <a:latin typeface="Arial"/>
                <a:ea typeface="Arial"/>
                <a:cs typeface="Arial"/>
                <a:sym typeface="Arial"/>
              </a:rPr>
              <a:t>*In 1968, the Uniform Holidays Bill was passed by Congress, which moved the celebration of Veterans Day to the fourth Monday in October. The law went into effect in 1971, but in 1975 President Ford returned Veterans Day to November 11, due to the important historical significance of the date.</a:t>
            </a: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333333"/>
                </a:solidFill>
                <a:latin typeface="Arial"/>
                <a:ea typeface="Arial"/>
                <a:cs typeface="Arial"/>
                <a:sym typeface="Arial"/>
              </a:rPr>
              <a:t>.</a:t>
            </a:r>
            <a:endParaRPr sz="1400" b="0" i="0" u="none" strike="noStrike" cap="none">
              <a:solidFill>
                <a:srgbClr val="3333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400" b="0" i="0" u="none" strike="noStrike" cap="none">
                <a:solidFill>
                  <a:srgbClr val="101010"/>
                </a:solidFill>
                <a:highlight>
                  <a:srgbClr val="FFFFFF"/>
                </a:highlight>
                <a:latin typeface="Arial"/>
                <a:ea typeface="Arial"/>
                <a:cs typeface="Arial"/>
                <a:sym typeface="Arial"/>
              </a:rPr>
              <a:t>.</a:t>
            </a: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9" name="Google Shape;59;p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1" i="0" u="none" strike="noStrike" cap="none">
                <a:solidFill>
                  <a:schemeClr val="dk1"/>
                </a:solidFill>
                <a:latin typeface="Arial"/>
                <a:ea typeface="Arial"/>
                <a:cs typeface="Arial"/>
                <a:sym typeface="Arial"/>
              </a:rPr>
              <a:t>History of Veterans Day</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2400" b="1" i="0" u="none" strike="noStrike" cap="none">
                <a:solidFill>
                  <a:srgbClr val="333333"/>
                </a:solidFill>
                <a:latin typeface="Arial"/>
                <a:ea typeface="Arial"/>
                <a:cs typeface="Arial"/>
                <a:sym typeface="Arial"/>
              </a:rPr>
              <a:t>VETERANS STATISTICS</a:t>
            </a:r>
            <a:endParaRPr sz="2400" b="1" i="0" u="none" strike="noStrike" cap="none">
              <a:solidFill>
                <a:schemeClr val="dk1"/>
              </a:solidFill>
              <a:latin typeface="Arial"/>
              <a:ea typeface="Arial"/>
              <a:cs typeface="Arial"/>
              <a:sym typeface="Arial"/>
            </a:endParaRPr>
          </a:p>
        </p:txBody>
      </p:sp>
      <p:sp>
        <p:nvSpPr>
          <p:cNvPr id="65" name="Google Shape;65;p13"/>
          <p:cNvSpPr txBox="1">
            <a:spLocks noGrp="1"/>
          </p:cNvSpPr>
          <p:nvPr>
            <p:ph type="body" idx="1"/>
          </p:nvPr>
        </p:nvSpPr>
        <p:spPr>
          <a:xfrm>
            <a:off x="521110" y="1200150"/>
            <a:ext cx="8229600" cy="372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101010"/>
                </a:solidFill>
                <a:latin typeface="Arial"/>
                <a:ea typeface="Arial"/>
                <a:cs typeface="Arial"/>
                <a:sym typeface="Arial"/>
              </a:rPr>
              <a:t>The brave men and women who serve and protect the U.S. come from all walks of life; they are parents, children and grandparents. They are friends, neighbors and coworkers, and an important part of their communities. Here are some facts about the current veteran population.  </a:t>
            </a:r>
            <a:endParaRPr sz="1200" b="0" i="1" u="none" strike="noStrike" cap="none">
              <a:solidFill>
                <a:srgbClr val="0095D1"/>
              </a:solidFill>
              <a:latin typeface="Arial"/>
              <a:ea typeface="Arial"/>
              <a:cs typeface="Arial"/>
              <a:sym typeface="Arial"/>
            </a:endParaRPr>
          </a:p>
          <a:p>
            <a:pPr marL="698500" marR="0" lvl="0" indent="-304800" algn="l" rtl="0">
              <a:lnSpc>
                <a:spcPct val="100000"/>
              </a:lnSpc>
              <a:spcBef>
                <a:spcPts val="80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There are 23.2 million military veterans in the U.S.</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9.2 million veterans are over the age of 65.</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1.9 million veterans are under the age of 35.</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1.8 million veterans are women.</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7.8 million veterans served during the Vietnam War era (1964-1975), which represents 33% of all living veterans.</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5.2 million veterans served during the Gulf War (representing service from Aug. 2, 1990, to present).</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2.6 million veterans served during World War II (1941-1945).</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2.8 million veterans served during the Korean War (1950-1953).</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6 million veterans served in peacetime.</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As of 2008, 2.9 million veterans received compensation for service-connected disabilities.</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5 states have more than 1 million veterans in among their population: California (2.1 million), Florida (1.7 million), Texas (1.7 million), New York (1 million) and Pennsylvania (1 million).</a:t>
            </a:r>
            <a:endParaRPr sz="1200" b="0" i="0" u="none" strike="noStrike" cap="none">
              <a:solidFill>
                <a:srgbClr val="333333"/>
              </a:solidFill>
              <a:latin typeface="Arial"/>
              <a:ea typeface="Arial"/>
              <a:cs typeface="Arial"/>
              <a:sym typeface="Arial"/>
            </a:endParaRPr>
          </a:p>
          <a:p>
            <a:pPr marL="698500" marR="0" lvl="0" indent="-304800" algn="l" rtl="0">
              <a:lnSpc>
                <a:spcPct val="100000"/>
              </a:lnSpc>
              <a:spcBef>
                <a:spcPts val="0"/>
              </a:spcBef>
              <a:spcAft>
                <a:spcPts val="0"/>
              </a:spcAft>
              <a:buClr>
                <a:srgbClr val="333333"/>
              </a:buClr>
              <a:buSzPts val="1200"/>
              <a:buFont typeface="Arial"/>
              <a:buChar char="●"/>
            </a:pPr>
            <a:r>
              <a:rPr lang="en" sz="1200" b="0" i="0" u="none" strike="noStrike" cap="none">
                <a:solidFill>
                  <a:srgbClr val="333333"/>
                </a:solidFill>
                <a:latin typeface="Arial"/>
                <a:ea typeface="Arial"/>
                <a:cs typeface="Arial"/>
                <a:sym typeface="Arial"/>
              </a:rPr>
              <a:t>The VA health care system had 54 hospitals in 1930, since then it has expanded to include 171 medical centers; more than 350 outpatient, community, and outreach clinics; 126 nursing home care units; and 35 live-in care facilities for injured or disabled vets.</a:t>
            </a:r>
            <a:endParaRPr sz="1200" b="0" i="0" u="none" strike="noStrike" cap="none">
              <a:solidFill>
                <a:srgbClr val="333333"/>
              </a:solidFill>
              <a:latin typeface="Arial"/>
              <a:ea typeface="Arial"/>
              <a:cs typeface="Arial"/>
              <a:sym typeface="Arial"/>
            </a:endParaRPr>
          </a:p>
          <a:p>
            <a:pPr marL="0" marR="0" lvl="0" indent="0" algn="l" rtl="0">
              <a:lnSpc>
                <a:spcPct val="100000"/>
              </a:lnSpc>
              <a:spcBef>
                <a:spcPts val="3000"/>
              </a:spcBef>
              <a:spcAft>
                <a:spcPts val="0"/>
              </a:spcAft>
              <a:buClr>
                <a:srgbClr val="000000"/>
              </a:buClr>
              <a:buSzPts val="30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457200" y="110153"/>
            <a:ext cx="8229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Celebrating Diversity: Veterans’ Stories</a:t>
            </a:r>
            <a:endParaRPr sz="3600" b="1" i="0" u="none" strike="noStrike" cap="none">
              <a:solidFill>
                <a:schemeClr val="dk1"/>
              </a:solidFill>
              <a:latin typeface="Arial"/>
              <a:ea typeface="Arial"/>
              <a:cs typeface="Arial"/>
              <a:sym typeface="Arial"/>
            </a:endParaRPr>
          </a:p>
        </p:txBody>
      </p:sp>
      <p:sp>
        <p:nvSpPr>
          <p:cNvPr id="71" name="Google Shape;71;p14"/>
          <p:cNvSpPr txBox="1">
            <a:spLocks noGrp="1"/>
          </p:cNvSpPr>
          <p:nvPr>
            <p:ph type="body" idx="1"/>
          </p:nvPr>
        </p:nvSpPr>
        <p:spPr>
          <a:xfrm>
            <a:off x="372000" y="870025"/>
            <a:ext cx="3994500" cy="397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Revolutionary War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r>
              <a:rPr lang="en" sz="1800" b="0" i="0" u="none" strike="noStrike" cap="none">
                <a:solidFill>
                  <a:srgbClr val="000000"/>
                </a:solidFill>
                <a:latin typeface="Arial"/>
                <a:ea typeface="Arial"/>
                <a:cs typeface="Arial"/>
                <a:sym typeface="Arial"/>
              </a:rPr>
              <a:t>Casimir Pulaski from Poland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chemeClr val="hlink"/>
                </a:solidFill>
                <a:uFill>
                  <a:noFill/>
                </a:uFill>
                <a:latin typeface="Arial"/>
                <a:ea typeface="Arial"/>
                <a:cs typeface="Arial"/>
                <a:sym typeface="Arial"/>
                <a:hlinkClick r:id="rId3"/>
              </a:rPr>
              <a:t>Casimir Pulaski</a:t>
            </a:r>
            <a:r>
              <a:rPr lang="en" sz="1200" b="0" i="0" u="none" strike="noStrike" cap="none">
                <a:solidFill>
                  <a:srgbClr val="000000"/>
                </a:solidFill>
                <a:latin typeface="Arial"/>
                <a:ea typeface="Arial"/>
                <a:cs typeface="Arial"/>
                <a:sym typeface="Arial"/>
              </a:rPr>
              <a:t> {1745–1779), a </a:t>
            </a:r>
            <a:r>
              <a:rPr lang="en" sz="1200" b="0" i="0" u="none" strike="noStrike" cap="none">
                <a:solidFill>
                  <a:schemeClr val="hlink"/>
                </a:solidFill>
                <a:uFill>
                  <a:noFill/>
                </a:uFill>
                <a:latin typeface="Arial"/>
                <a:ea typeface="Arial"/>
                <a:cs typeface="Arial"/>
                <a:sym typeface="Arial"/>
                <a:hlinkClick r:id="rId4"/>
              </a:rPr>
              <a:t>Revolutionary War</a:t>
            </a:r>
            <a:r>
              <a:rPr lang="en" sz="1200" b="0" i="0" u="none" strike="noStrike" cap="none">
                <a:solidFill>
                  <a:srgbClr val="000000"/>
                </a:solidFill>
                <a:latin typeface="Arial"/>
                <a:ea typeface="Arial"/>
                <a:cs typeface="Arial"/>
                <a:sym typeface="Arial"/>
              </a:rPr>
              <a:t> cavalry officer born in </a:t>
            </a:r>
            <a:r>
              <a:rPr lang="en" sz="1200" b="0" i="0" u="none" strike="noStrike" cap="none">
                <a:solidFill>
                  <a:schemeClr val="hlink"/>
                </a:solidFill>
                <a:uFill>
                  <a:noFill/>
                </a:uFill>
                <a:latin typeface="Arial"/>
                <a:ea typeface="Arial"/>
                <a:cs typeface="Arial"/>
                <a:sym typeface="Arial"/>
                <a:hlinkClick r:id="rId5"/>
              </a:rPr>
              <a:t>Poland</a:t>
            </a:r>
            <a:r>
              <a:rPr lang="en" sz="1200" b="0" i="0" u="none" strike="noStrike" cap="none">
                <a:solidFill>
                  <a:srgbClr val="000000"/>
                </a:solidFill>
                <a:latin typeface="Arial"/>
                <a:ea typeface="Arial"/>
                <a:cs typeface="Arial"/>
                <a:sym typeface="Arial"/>
              </a:rPr>
              <a:t> as Kazimierz Pułaski. He is praised for his contributions to the </a:t>
            </a:r>
            <a:r>
              <a:rPr lang="en" sz="1200" b="0" i="0" u="none" strike="noStrike" cap="none">
                <a:solidFill>
                  <a:schemeClr val="hlink"/>
                </a:solidFill>
                <a:uFill>
                  <a:noFill/>
                </a:uFill>
                <a:latin typeface="Arial"/>
                <a:ea typeface="Arial"/>
                <a:cs typeface="Arial"/>
                <a:sym typeface="Arial"/>
                <a:hlinkClick r:id="rId6"/>
              </a:rPr>
              <a:t>U.S. military</a:t>
            </a:r>
            <a:r>
              <a:rPr lang="en" sz="1200" b="0" i="0" u="none" strike="noStrike" cap="none">
                <a:solidFill>
                  <a:srgbClr val="000000"/>
                </a:solidFill>
                <a:latin typeface="Arial"/>
                <a:ea typeface="Arial"/>
                <a:cs typeface="Arial"/>
                <a:sym typeface="Arial"/>
              </a:rPr>
              <a:t> in the </a:t>
            </a:r>
            <a:r>
              <a:rPr lang="en" sz="1200" b="0" i="0" u="none" strike="noStrike" cap="none">
                <a:solidFill>
                  <a:schemeClr val="hlink"/>
                </a:solidFill>
                <a:uFill>
                  <a:noFill/>
                </a:uFill>
                <a:latin typeface="Arial"/>
                <a:ea typeface="Arial"/>
                <a:cs typeface="Arial"/>
                <a:sym typeface="Arial"/>
                <a:hlinkClick r:id="rId7"/>
              </a:rPr>
              <a:t>American Revolution</a:t>
            </a:r>
            <a:r>
              <a:rPr lang="en" sz="1200" b="0" i="0" u="none" strike="noStrike" cap="none">
                <a:solidFill>
                  <a:srgbClr val="000000"/>
                </a:solidFill>
                <a:latin typeface="Arial"/>
                <a:ea typeface="Arial"/>
                <a:cs typeface="Arial"/>
                <a:sym typeface="Arial"/>
              </a:rPr>
              <a:t> and known as "the father of the American cavalry".</a:t>
            </a:r>
            <a:endParaRPr sz="1200" b="0" i="0" u="none" strike="noStrike" cap="none">
              <a:solidFill>
                <a:srgbClr val="000000"/>
              </a:solidFill>
              <a:latin typeface="Arial"/>
              <a:ea typeface="Arial"/>
              <a:cs typeface="Arial"/>
              <a:sym typeface="Arial"/>
            </a:endParaRPr>
          </a:p>
          <a:p>
            <a:pPr marL="0" marR="0" lvl="0" indent="457200" algn="l" rtl="0">
              <a:lnSpc>
                <a:spcPct val="100000"/>
              </a:lnSpc>
              <a:spcBef>
                <a:spcPts val="600"/>
              </a:spcBef>
              <a:spcAft>
                <a:spcPts val="0"/>
              </a:spcAft>
              <a:buClr>
                <a:srgbClr val="000000"/>
              </a:buClr>
              <a:buSzPts val="3000"/>
              <a:buFont typeface="Arial"/>
              <a:buNone/>
            </a:pPr>
            <a:r>
              <a:rPr lang="en" sz="1200" b="0" i="0" u="none" strike="noStrike" cap="none">
                <a:solidFill>
                  <a:srgbClr val="000000"/>
                </a:solidFill>
                <a:latin typeface="Arial"/>
                <a:ea typeface="Arial"/>
                <a:cs typeface="Arial"/>
                <a:sym typeface="Arial"/>
              </a:rPr>
              <a:t>He distinguished himself throughout the revolution, most notably when he saved the life of </a:t>
            </a:r>
            <a:r>
              <a:rPr lang="en" sz="1200" b="0" i="0" u="none" strike="noStrike" cap="none">
                <a:solidFill>
                  <a:schemeClr val="hlink"/>
                </a:solidFill>
                <a:uFill>
                  <a:noFill/>
                </a:uFill>
                <a:latin typeface="Arial"/>
                <a:ea typeface="Arial"/>
                <a:cs typeface="Arial"/>
                <a:sym typeface="Arial"/>
                <a:hlinkClick r:id="rId8"/>
              </a:rPr>
              <a:t>George Washington</a:t>
            </a:r>
            <a:r>
              <a:rPr lang="en" sz="1200" b="0" i="0" u="none" strike="noStrike" cap="none">
                <a:solidFill>
                  <a:srgbClr val="000000"/>
                </a:solidFill>
                <a:latin typeface="Arial"/>
                <a:ea typeface="Arial"/>
                <a:cs typeface="Arial"/>
                <a:sym typeface="Arial"/>
              </a:rPr>
              <a:t>. Pulaski became a </a:t>
            </a:r>
            <a:r>
              <a:rPr lang="en" sz="1200" b="0" i="0" u="none" strike="noStrike" cap="none">
                <a:solidFill>
                  <a:schemeClr val="hlink"/>
                </a:solidFill>
                <a:uFill>
                  <a:noFill/>
                </a:uFill>
                <a:latin typeface="Arial"/>
                <a:ea typeface="Arial"/>
                <a:cs typeface="Arial"/>
                <a:sym typeface="Arial"/>
                <a:hlinkClick r:id="rId9"/>
              </a:rPr>
              <a:t>general</a:t>
            </a:r>
            <a:r>
              <a:rPr lang="en" sz="1200" b="0" i="0" u="none" strike="noStrike" cap="none">
                <a:solidFill>
                  <a:srgbClr val="000000"/>
                </a:solidFill>
                <a:latin typeface="Arial"/>
                <a:ea typeface="Arial"/>
                <a:cs typeface="Arial"/>
                <a:sym typeface="Arial"/>
              </a:rPr>
              <a:t> in the </a:t>
            </a:r>
            <a:r>
              <a:rPr lang="en" sz="1200" b="0" i="0" u="none" strike="noStrike" cap="none">
                <a:solidFill>
                  <a:schemeClr val="hlink"/>
                </a:solidFill>
                <a:uFill>
                  <a:noFill/>
                </a:uFill>
                <a:latin typeface="Arial"/>
                <a:ea typeface="Arial"/>
                <a:cs typeface="Arial"/>
                <a:sym typeface="Arial"/>
                <a:hlinkClick r:id="rId10"/>
              </a:rPr>
              <a:t>Continental Army</a:t>
            </a:r>
            <a:r>
              <a:rPr lang="en" sz="1200" b="0" i="0" u="none" strike="noStrike" cap="none">
                <a:solidFill>
                  <a:srgbClr val="000000"/>
                </a:solidFill>
                <a:latin typeface="Arial"/>
                <a:ea typeface="Arial"/>
                <a:cs typeface="Arial"/>
                <a:sym typeface="Arial"/>
              </a:rPr>
              <a:t>, created the </a:t>
            </a:r>
            <a:r>
              <a:rPr lang="en" sz="1200" b="0" i="0" u="none" strike="noStrike" cap="none">
                <a:solidFill>
                  <a:schemeClr val="hlink"/>
                </a:solidFill>
                <a:uFill>
                  <a:noFill/>
                </a:uFill>
                <a:latin typeface="Arial"/>
                <a:ea typeface="Arial"/>
                <a:cs typeface="Arial"/>
                <a:sym typeface="Arial"/>
                <a:hlinkClick r:id="rId11"/>
              </a:rPr>
              <a:t>Pulaski Cavalry Legion</a:t>
            </a:r>
            <a:r>
              <a:rPr lang="en" sz="1200" b="0" i="0" u="none" strike="noStrike" cap="none">
                <a:solidFill>
                  <a:srgbClr val="000000"/>
                </a:solidFill>
                <a:latin typeface="Arial"/>
                <a:ea typeface="Arial"/>
                <a:cs typeface="Arial"/>
                <a:sym typeface="Arial"/>
              </a:rPr>
              <a:t>and reformed the American cavalry as a whole. At the </a:t>
            </a:r>
            <a:r>
              <a:rPr lang="en" sz="1200" b="0" i="0" u="none" strike="noStrike" cap="none">
                <a:solidFill>
                  <a:schemeClr val="hlink"/>
                </a:solidFill>
                <a:uFill>
                  <a:noFill/>
                </a:uFill>
                <a:latin typeface="Arial"/>
                <a:ea typeface="Arial"/>
                <a:cs typeface="Arial"/>
                <a:sym typeface="Arial"/>
                <a:hlinkClick r:id="rId12"/>
              </a:rPr>
              <a:t>Battle of Savannah</a:t>
            </a:r>
            <a:r>
              <a:rPr lang="en" sz="1200" b="0" i="0" u="none" strike="noStrike" cap="none">
                <a:solidFill>
                  <a:srgbClr val="000000"/>
                </a:solidFill>
                <a:latin typeface="Arial"/>
                <a:ea typeface="Arial"/>
                <a:cs typeface="Arial"/>
                <a:sym typeface="Arial"/>
              </a:rPr>
              <a:t>, while leading a daring charge against British forces, he was gravely wounded, and died shortly thereafter.</a:t>
            </a:r>
            <a:endParaRPr sz="1200" b="0" i="0" u="none" strike="noStrike" cap="none">
              <a:solidFill>
                <a:srgbClr val="000000"/>
              </a:solidFill>
              <a:latin typeface="Arial"/>
              <a:ea typeface="Arial"/>
              <a:cs typeface="Arial"/>
              <a:sym typeface="Arial"/>
            </a:endParaRPr>
          </a:p>
          <a:p>
            <a:pPr marL="0" marR="0" lvl="0" indent="457200" algn="l" rtl="0">
              <a:lnSpc>
                <a:spcPct val="100000"/>
              </a:lnSpc>
              <a:spcBef>
                <a:spcPts val="600"/>
              </a:spcBef>
              <a:spcAft>
                <a:spcPts val="0"/>
              </a:spcAft>
              <a:buClr>
                <a:srgbClr val="000000"/>
              </a:buClr>
              <a:buSzPts val="3000"/>
              <a:buFont typeface="Arial"/>
              <a:buNone/>
            </a:pPr>
            <a:r>
              <a:rPr lang="en" sz="1200" b="0" i="0" u="none" strike="noStrike" cap="none">
                <a:solidFill>
                  <a:srgbClr val="000000"/>
                </a:solidFill>
                <a:latin typeface="Arial"/>
                <a:ea typeface="Arial"/>
                <a:cs typeface="Arial"/>
                <a:sym typeface="Arial"/>
              </a:rPr>
              <a:t>The first Monday in October is Pulaski Day in Illinois.  It is mostly celebrated by the large number of residents of Polish heritage.  </a:t>
            </a:r>
            <a:endParaRPr sz="1200" b="0" i="0" u="none" strike="noStrike" cap="none">
              <a:solidFill>
                <a:srgbClr val="000000"/>
              </a:solidFill>
              <a:latin typeface="Arial"/>
              <a:ea typeface="Arial"/>
              <a:cs typeface="Arial"/>
              <a:sym typeface="Arial"/>
            </a:endParaRPr>
          </a:p>
          <a:p>
            <a:pPr marL="0" marR="0" lvl="0" indent="457200" algn="l" rtl="0">
              <a:lnSpc>
                <a:spcPct val="100000"/>
              </a:lnSpc>
              <a:spcBef>
                <a:spcPts val="600"/>
              </a:spcBef>
              <a:spcAft>
                <a:spcPts val="0"/>
              </a:spcAft>
              <a:buClr>
                <a:srgbClr val="000000"/>
              </a:buClr>
              <a:buSzPts val="3000"/>
              <a:buFont typeface="Arial"/>
              <a:buNone/>
            </a:pPr>
            <a:endParaRPr sz="1200" b="0" i="0" u="none" strike="noStrike" cap="none">
              <a:solidFill>
                <a:srgbClr val="000000"/>
              </a:solidFill>
              <a:latin typeface="Arial"/>
              <a:ea typeface="Arial"/>
              <a:cs typeface="Arial"/>
              <a:sym typeface="Arial"/>
            </a:endParaRPr>
          </a:p>
        </p:txBody>
      </p:sp>
      <p:pic>
        <p:nvPicPr>
          <p:cNvPr id="72" name="Google Shape;72;p14" descr="Image of Casimir Pulaski looking dashing and courageous in military garb. " title="Casimir Pulaski "/>
          <p:cNvPicPr preferRelativeResize="0"/>
          <p:nvPr/>
        </p:nvPicPr>
        <p:blipFill rotWithShape="1">
          <a:blip r:embed="rId13">
            <a:alphaModFix/>
          </a:blip>
          <a:srcRect/>
          <a:stretch/>
        </p:blipFill>
        <p:spPr>
          <a:xfrm>
            <a:off x="5351451" y="1200150"/>
            <a:ext cx="2839649" cy="364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457200" y="202326"/>
            <a:ext cx="8229600" cy="56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000" b="1" i="0" u="none" strike="noStrike" cap="none">
                <a:solidFill>
                  <a:schemeClr val="dk1"/>
                </a:solidFill>
                <a:latin typeface="Arial"/>
                <a:ea typeface="Arial"/>
                <a:cs typeface="Arial"/>
                <a:sym typeface="Arial"/>
              </a:rPr>
              <a:t>Celebrating Diversity: Veterans’ Stories</a:t>
            </a:r>
            <a:endParaRPr sz="3600" b="1" i="0" u="none" strike="noStrike" cap="none">
              <a:solidFill>
                <a:schemeClr val="dk1"/>
              </a:solidFill>
              <a:latin typeface="Arial"/>
              <a:ea typeface="Arial"/>
              <a:cs typeface="Arial"/>
              <a:sym typeface="Arial"/>
            </a:endParaRPr>
          </a:p>
        </p:txBody>
      </p:sp>
      <p:sp>
        <p:nvSpPr>
          <p:cNvPr id="78" name="Google Shape;78;p15"/>
          <p:cNvSpPr txBox="1">
            <a:spLocks noGrp="1"/>
          </p:cNvSpPr>
          <p:nvPr>
            <p:ph type="body" idx="1"/>
          </p:nvPr>
        </p:nvSpPr>
        <p:spPr>
          <a:xfrm>
            <a:off x="252825" y="640500"/>
            <a:ext cx="3269400" cy="44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000000"/>
              </a:buClr>
              <a:buSzPts val="3000"/>
              <a:buFont typeface="Arial"/>
              <a:buNone/>
            </a:pPr>
            <a:r>
              <a:rPr lang="en" sz="1800" b="1" i="0" u="none" strike="noStrike" cap="none">
                <a:solidFill>
                  <a:srgbClr val="000000"/>
                </a:solidFill>
                <a:latin typeface="Arial"/>
                <a:ea typeface="Arial"/>
                <a:cs typeface="Arial"/>
                <a:sym typeface="Arial"/>
              </a:rPr>
              <a:t>African Americans in the Civil War</a:t>
            </a: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r>
              <a:rPr lang="en" sz="1800" b="0" i="0" u="none" strike="noStrike" cap="none">
                <a:solidFill>
                  <a:schemeClr val="hlink"/>
                </a:solidFill>
                <a:uFill>
                  <a:noFill/>
                </a:uFill>
                <a:latin typeface="Arial"/>
                <a:ea typeface="Arial"/>
                <a:cs typeface="Arial"/>
                <a:sym typeface="Arial"/>
                <a:hlinkClick r:id="rId3"/>
              </a:rPr>
              <a:t>54th Massachusetts Volunteer Infantry</a:t>
            </a: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rgbClr val="000000"/>
                </a:solidFill>
                <a:latin typeface="Arial"/>
                <a:ea typeface="Arial"/>
                <a:cs typeface="Arial"/>
                <a:sym typeface="Arial"/>
              </a:rPr>
              <a:t>The first formal all African American fighting force in the Civil War.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rgbClr val="000000"/>
                </a:solidFill>
                <a:latin typeface="Arial"/>
                <a:ea typeface="Arial"/>
                <a:cs typeface="Arial"/>
                <a:sym typeface="Arial"/>
              </a:rPr>
              <a:t>They were the first unit of what became known as the </a:t>
            </a:r>
            <a:r>
              <a:rPr lang="en" sz="1200" b="0" i="0" u="none" strike="noStrike" cap="none">
                <a:solidFill>
                  <a:schemeClr val="hlink"/>
                </a:solidFill>
                <a:uFill>
                  <a:noFill/>
                </a:uFill>
                <a:latin typeface="Arial"/>
                <a:ea typeface="Arial"/>
                <a:cs typeface="Arial"/>
                <a:sym typeface="Arial"/>
                <a:hlinkClick r:id="rId4"/>
              </a:rPr>
              <a:t>United States Colored Troops</a:t>
            </a:r>
            <a:r>
              <a:rPr lang="en" sz="1200" b="0" i="0" u="none" strike="noStrike" cap="none">
                <a:solidFill>
                  <a:srgbClr val="000000"/>
                </a:solidFill>
                <a:latin typeface="Arial"/>
                <a:ea typeface="Arial"/>
                <a:cs typeface="Arial"/>
                <a:sym typeface="Arial"/>
              </a:rPr>
              <a:t> and known for their heroic actions at </a:t>
            </a:r>
            <a:r>
              <a:rPr lang="en" sz="1200" b="0" i="0" u="none" strike="noStrike" cap="none">
                <a:solidFill>
                  <a:schemeClr val="hlink"/>
                </a:solidFill>
                <a:uFill>
                  <a:noFill/>
                </a:uFill>
                <a:latin typeface="Arial"/>
                <a:ea typeface="Arial"/>
                <a:cs typeface="Arial"/>
                <a:sym typeface="Arial"/>
                <a:hlinkClick r:id="rId5"/>
              </a:rPr>
              <a:t>Fort Wagner</a:t>
            </a:r>
            <a:r>
              <a:rPr lang="en" sz="1200" b="0" i="0" u="none" strike="noStrike" cap="none">
                <a:solidFill>
                  <a:srgbClr val="000000"/>
                </a:solidFill>
                <a:latin typeface="Arial"/>
                <a:ea typeface="Arial"/>
                <a:cs typeface="Arial"/>
                <a:sym typeface="Arial"/>
              </a:rPr>
              <a:t>. it was commissioned after the passage of the </a:t>
            </a:r>
            <a:r>
              <a:rPr lang="en" sz="1200" b="0" i="0" u="none" strike="noStrike" cap="none">
                <a:solidFill>
                  <a:schemeClr val="hlink"/>
                </a:solidFill>
                <a:uFill>
                  <a:noFill/>
                </a:uFill>
                <a:latin typeface="Arial"/>
                <a:ea typeface="Arial"/>
                <a:cs typeface="Arial"/>
                <a:sym typeface="Arial"/>
                <a:hlinkClick r:id="rId6"/>
              </a:rPr>
              <a:t>Emancipation Proclamation</a:t>
            </a:r>
            <a:r>
              <a:rPr lang="en" sz="1200" b="0" i="0" u="none" strike="noStrike" cap="none">
                <a:solidFill>
                  <a:srgbClr val="000000"/>
                </a:solidFill>
                <a:latin typeface="Arial"/>
                <a:ea typeface="Arial"/>
                <a:cs typeface="Arial"/>
                <a:sym typeface="Arial"/>
              </a:rPr>
              <a:t>.</a:t>
            </a:r>
            <a:r>
              <a:rPr lang="en" sz="1200" b="0" i="0" u="none" strike="noStrike" cap="none">
                <a:solidFill>
                  <a:schemeClr val="hlink"/>
                </a:solidFill>
                <a:uFill>
                  <a:noFill/>
                </a:uFill>
                <a:latin typeface="Arial"/>
                <a:ea typeface="Arial"/>
                <a:cs typeface="Arial"/>
                <a:sym typeface="Arial"/>
                <a:hlinkClick r:id="rId7"/>
              </a:rPr>
              <a:t>Secretary of War</a:t>
            </a:r>
            <a:r>
              <a:rPr lang="en" sz="1200" b="0" i="0" u="none" strike="noStrike" cap="none">
                <a:solidFill>
                  <a:srgbClr val="000000"/>
                </a:solidFill>
                <a:latin typeface="Arial"/>
                <a:ea typeface="Arial"/>
                <a:cs typeface="Arial"/>
                <a:sym typeface="Arial"/>
              </a:rPr>
              <a:t> </a:t>
            </a:r>
            <a:r>
              <a:rPr lang="en" sz="1200" b="0" i="0" u="none" strike="noStrike" cap="none">
                <a:solidFill>
                  <a:schemeClr val="hlink"/>
                </a:solidFill>
                <a:uFill>
                  <a:noFill/>
                </a:uFill>
                <a:latin typeface="Arial"/>
                <a:ea typeface="Arial"/>
                <a:cs typeface="Arial"/>
                <a:sym typeface="Arial"/>
                <a:hlinkClick r:id="rId8"/>
              </a:rPr>
              <a:t>Edwin M. Stanton</a:t>
            </a:r>
            <a:r>
              <a:rPr lang="en" sz="1200" b="0" i="0" u="none" strike="noStrike" cap="none">
                <a:solidFill>
                  <a:srgbClr val="000000"/>
                </a:solidFill>
                <a:latin typeface="Arial"/>
                <a:ea typeface="Arial"/>
                <a:cs typeface="Arial"/>
                <a:sym typeface="Arial"/>
              </a:rPr>
              <a:t> decided white officers would be in charge of all "colored" units. Andrew selected Robert Gould Shaw to be the regiment's colonel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000"/>
              <a:buFont typeface="Arial"/>
              <a:buNone/>
            </a:pPr>
            <a:r>
              <a:rPr lang="en" sz="1200" b="0" i="0" u="none" strike="noStrike" cap="none">
                <a:solidFill>
                  <a:srgbClr val="000000"/>
                </a:solidFill>
                <a:latin typeface="Arial"/>
                <a:ea typeface="Arial"/>
                <a:cs typeface="Arial"/>
                <a:sym typeface="Arial"/>
              </a:rPr>
              <a:t>The story of the regement is told in the film Glory and in a bronze statue on Boston Common.</a:t>
            </a:r>
            <a:endParaRPr sz="1200" b="0" i="0" u="none" strike="noStrike" cap="none">
              <a:solidFill>
                <a:srgbClr val="000000"/>
              </a:solidFill>
              <a:latin typeface="Arial"/>
              <a:ea typeface="Arial"/>
              <a:cs typeface="Arial"/>
              <a:sym typeface="Arial"/>
            </a:endParaRPr>
          </a:p>
        </p:txBody>
      </p:sp>
      <p:pic>
        <p:nvPicPr>
          <p:cNvPr id="79" name="Google Shape;79;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512250" y="1283200"/>
            <a:ext cx="2224225" cy="3642650"/>
          </a:xfrm>
          <a:prstGeom prst="rect">
            <a:avLst/>
          </a:prstGeom>
          <a:noFill/>
          <a:ln>
            <a:noFill/>
          </a:ln>
        </p:spPr>
      </p:pic>
      <p:pic>
        <p:nvPicPr>
          <p:cNvPr id="80" name="Google Shape;80;p15"/>
          <p:cNvPicPr preferRelativeResize="0"/>
          <p:nvPr/>
        </p:nvPicPr>
        <p:blipFill rotWithShape="1">
          <a:blip r:embed="rId10">
            <a:alphaModFix/>
          </a:blip>
          <a:srcRect/>
          <a:stretch/>
        </p:blipFill>
        <p:spPr>
          <a:xfrm>
            <a:off x="3522225" y="2042125"/>
            <a:ext cx="2857500" cy="1905000"/>
          </a:xfrm>
          <a:prstGeom prst="rect">
            <a:avLst/>
          </a:prstGeom>
          <a:noFill/>
          <a:ln>
            <a:noFill/>
          </a:ln>
        </p:spPr>
      </p:pic>
    </p:spTree>
  </p:cSld>
  <p:clrMapOvr>
    <a:masterClrMapping/>
  </p:clrMapOvr>
</p:sld>
</file>

<file path=ppt/theme/theme1.xml><?xml version="1.0" encoding="utf-8"?>
<a:theme xmlns:a="http://schemas.openxmlformats.org/drawingml/2006/main" name="Light 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3344</Words>
  <Application>Microsoft Office PowerPoint</Application>
  <PresentationFormat>On-screen Show (16:9)</PresentationFormat>
  <Paragraphs>238</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Times New Roman</vt:lpstr>
      <vt:lpstr>Light Gradient</vt:lpstr>
      <vt:lpstr>Veterans Day:  Celebrating Diversity </vt:lpstr>
      <vt:lpstr>Veterans Day: Celebrating Diversity</vt:lpstr>
      <vt:lpstr>Veterans Day: Celebrating Diversity</vt:lpstr>
      <vt:lpstr>PowerPoint Presentation</vt:lpstr>
      <vt:lpstr>Veteran’s Day Power Words</vt:lpstr>
      <vt:lpstr>History of Veterans Day</vt:lpstr>
      <vt:lpstr>VETERANS STATISTICS</vt:lpstr>
      <vt:lpstr>Celebrating Diversity: Veterans’ Stories</vt:lpstr>
      <vt:lpstr>Celebrating Diversity: Veterans’ Stories</vt:lpstr>
      <vt:lpstr>Celebrating Diversity Veterans’ Stories</vt:lpstr>
      <vt:lpstr>Celebrating Diversity: Veterans’ Stories</vt:lpstr>
      <vt:lpstr>Celebrating Diversity: Veterans’ Stories</vt:lpstr>
      <vt:lpstr>WWII Propaganda Poster </vt:lpstr>
      <vt:lpstr>Celebrating Diversity: Veterans’ Stories</vt:lpstr>
      <vt:lpstr>Celebrating Diversity Veterans’ Stories</vt:lpstr>
      <vt:lpstr>Local Latino Veteran Stories Pride and Prejudice</vt:lpstr>
      <vt:lpstr>Transcript, interview, Mary Gonzales Tafoya of Longmont, CO</vt:lpstr>
      <vt:lpstr>Veterans attack racism:  Mary Gonzales Tafoya</vt:lpstr>
      <vt:lpstr>Local Veterans’ Stories</vt:lpstr>
      <vt:lpstr>Local Latino  Veterans’ Stories</vt:lpstr>
      <vt:lpstr> Colorado Veteran Images  Rafael Chacon of Trinidad in military     List of men drafted from Las Animas uniform, 1900-1910. He had previously  County, 1917, with many Latino names fought on the Union side during the Civil War                   </vt:lpstr>
      <vt:lpstr>Colorado Veteran Images</vt:lpstr>
      <vt:lpstr>Philip Germer of Trinidad in uniform, 1942.  He was a paratrooper in the 101st Airborne Division.  Western Union telegram sent to Philip’s parents, Melvin Germer and Dora Lucero, announcing that he was killed in France during the D-Day invasion, June 6, 1944. </vt:lpstr>
      <vt:lpstr>On left:    photo and start of a long poem in Spanish about Carlos Solano of Pueblo, who was                 starting at the Navy Signal School, 1943 On right:  photo of Richard Romero of Pueblo, killed in action in Vietnam in 1968</vt:lpstr>
      <vt:lpstr>Optional Activity:  Relating Documents to a Veterans Day Theme </vt:lpstr>
      <vt:lpstr>Local Latino Veteran Stories</vt:lpstr>
      <vt:lpstr>Local Latino Veteran Stories</vt:lpstr>
      <vt:lpstr>Local Latino Veteran Stories</vt:lpstr>
      <vt:lpstr>Veterans Day - Connecting to You</vt:lpstr>
      <vt:lpstr>For Teachers:  Links for extensions</vt:lpstr>
      <vt:lpstr>For teachers:  The history of Veterans Day</vt:lpstr>
      <vt:lpstr>For Teachers: The history of Veterans Day</vt:lpstr>
      <vt:lpstr>For teachers: The history of Veterans Day</vt:lpstr>
      <vt:lpstr>For teachers: The history of Veterans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Day:  Celebrating Diversity </dc:title>
  <dc:creator>Alex Garcia</dc:creator>
  <cp:lastModifiedBy>alex garcia</cp:lastModifiedBy>
  <cp:revision>1</cp:revision>
  <dcterms:modified xsi:type="dcterms:W3CDTF">2020-01-27T00:32:17Z</dcterms:modified>
</cp:coreProperties>
</file>